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7"/>
  </p:notesMasterIdLst>
  <p:sldIdLst>
    <p:sldId id="257" r:id="rId5"/>
    <p:sldId id="259" r:id="rId6"/>
    <p:sldId id="271" r:id="rId7"/>
    <p:sldId id="256" r:id="rId8"/>
    <p:sldId id="258" r:id="rId9"/>
    <p:sldId id="260" r:id="rId10"/>
    <p:sldId id="261" r:id="rId11"/>
    <p:sldId id="263" r:id="rId12"/>
    <p:sldId id="265" r:id="rId13"/>
    <p:sldId id="270" r:id="rId14"/>
    <p:sldId id="268" r:id="rId15"/>
    <p:sldId id="269" r:id="rId16"/>
    <p:sldId id="264" r:id="rId17"/>
    <p:sldId id="266" r:id="rId18"/>
    <p:sldId id="272" r:id="rId19"/>
    <p:sldId id="274" r:id="rId20"/>
    <p:sldId id="273" r:id="rId21"/>
    <p:sldId id="275" r:id="rId22"/>
    <p:sldId id="352" r:id="rId23"/>
    <p:sldId id="292" r:id="rId24"/>
    <p:sldId id="276" r:id="rId25"/>
    <p:sldId id="277" r:id="rId26"/>
    <p:sldId id="278" r:id="rId27"/>
    <p:sldId id="279" r:id="rId28"/>
    <p:sldId id="280" r:id="rId29"/>
    <p:sldId id="293" r:id="rId30"/>
    <p:sldId id="281" r:id="rId31"/>
    <p:sldId id="290" r:id="rId32"/>
    <p:sldId id="282" r:id="rId33"/>
    <p:sldId id="283" r:id="rId34"/>
    <p:sldId id="284" r:id="rId35"/>
    <p:sldId id="285" r:id="rId36"/>
    <p:sldId id="291" r:id="rId37"/>
    <p:sldId id="286" r:id="rId38"/>
    <p:sldId id="287" r:id="rId39"/>
    <p:sldId id="288" r:id="rId40"/>
    <p:sldId id="289" r:id="rId41"/>
    <p:sldId id="315" r:id="rId42"/>
    <p:sldId id="294" r:id="rId43"/>
    <p:sldId id="298" r:id="rId44"/>
    <p:sldId id="299" r:id="rId45"/>
    <p:sldId id="316" r:id="rId46"/>
    <p:sldId id="300" r:id="rId47"/>
    <p:sldId id="296" r:id="rId48"/>
    <p:sldId id="353" r:id="rId49"/>
    <p:sldId id="354" r:id="rId50"/>
    <p:sldId id="313" r:id="rId51"/>
    <p:sldId id="312" r:id="rId52"/>
    <p:sldId id="301" r:id="rId53"/>
    <p:sldId id="302" r:id="rId54"/>
    <p:sldId id="303" r:id="rId55"/>
    <p:sldId id="304" r:id="rId56"/>
    <p:sldId id="305" r:id="rId57"/>
    <p:sldId id="306" r:id="rId58"/>
    <p:sldId id="307" r:id="rId59"/>
    <p:sldId id="308" r:id="rId60"/>
    <p:sldId id="309" r:id="rId61"/>
    <p:sldId id="310" r:id="rId62"/>
    <p:sldId id="311" r:id="rId63"/>
    <p:sldId id="314" r:id="rId64"/>
    <p:sldId id="317" r:id="rId65"/>
    <p:sldId id="318" r:id="rId66"/>
    <p:sldId id="322" r:id="rId67"/>
    <p:sldId id="323" r:id="rId68"/>
    <p:sldId id="324" r:id="rId69"/>
    <p:sldId id="325" r:id="rId70"/>
    <p:sldId id="326" r:id="rId71"/>
    <p:sldId id="345" r:id="rId72"/>
    <p:sldId id="346" r:id="rId73"/>
    <p:sldId id="342" r:id="rId74"/>
    <p:sldId id="335" r:id="rId75"/>
    <p:sldId id="333" r:id="rId76"/>
    <p:sldId id="334" r:id="rId77"/>
    <p:sldId id="336" r:id="rId78"/>
    <p:sldId id="337" r:id="rId79"/>
    <p:sldId id="338" r:id="rId80"/>
    <p:sldId id="339" r:id="rId81"/>
    <p:sldId id="340" r:id="rId82"/>
    <p:sldId id="341" r:id="rId83"/>
    <p:sldId id="348" r:id="rId84"/>
    <p:sldId id="349" r:id="rId85"/>
    <p:sldId id="351"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63" d="100"/>
          <a:sy n="163" d="100"/>
        </p:scale>
        <p:origin x="237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BC2385-1434-4B97-99A4-4E8E868C6E68}"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DF9F6-F90F-4803-9209-AE21256D6771}" type="slidenum">
              <a:rPr lang="en-US" smtClean="0"/>
              <a:t>‹#›</a:t>
            </a:fld>
            <a:endParaRPr lang="en-US"/>
          </a:p>
        </p:txBody>
      </p:sp>
    </p:spTree>
    <p:extLst>
      <p:ext uri="{BB962C8B-B14F-4D97-AF65-F5344CB8AC3E}">
        <p14:creationId xmlns:p14="http://schemas.microsoft.com/office/powerpoint/2010/main" val="1154029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nn-NO"/>
          </a:p>
        </p:txBody>
      </p:sp>
      <p:sp>
        <p:nvSpPr>
          <p:cNvPr id="4" name="Slide Number Placeholder 3"/>
          <p:cNvSpPr>
            <a:spLocks noGrp="1"/>
          </p:cNvSpPr>
          <p:nvPr>
            <p:ph type="sldNum" sz="quarter" idx="10"/>
          </p:nvPr>
        </p:nvSpPr>
        <p:spPr/>
        <p:txBody>
          <a:bodyPr/>
          <a:lstStyle/>
          <a:p>
            <a:fld id="{449D0C63-07DD-41CB-B6B3-C35D834547BA}" type="slidenum">
              <a:rPr lang="nb-NO" altLang="nb-NO" smtClean="0"/>
              <a:pPr/>
              <a:t>16</a:t>
            </a:fld>
            <a:endParaRPr lang="nb-NO" altLang="nb-NO"/>
          </a:p>
        </p:txBody>
      </p:sp>
    </p:spTree>
    <p:extLst>
      <p:ext uri="{BB962C8B-B14F-4D97-AF65-F5344CB8AC3E}">
        <p14:creationId xmlns:p14="http://schemas.microsoft.com/office/powerpoint/2010/main" val="3591143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41c02d8b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41c02d8b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87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41c02d8bf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41c02d8bf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507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Calibri" panose="020F0502020204030204" pitchFamily="34" charset="0"/>
              </a:defRPr>
            </a:lvl1pPr>
            <a:lvl2pPr marL="742950" indent="-285750" defTabSz="990600">
              <a:spcBef>
                <a:spcPct val="30000"/>
              </a:spcBef>
              <a:defRPr sz="1200">
                <a:solidFill>
                  <a:schemeClr val="tx1"/>
                </a:solidFill>
                <a:latin typeface="Calibri" panose="020F0502020204030204" pitchFamily="34" charset="0"/>
              </a:defRPr>
            </a:lvl2pPr>
            <a:lvl3pPr marL="1143000" indent="-228600" defTabSz="990600">
              <a:spcBef>
                <a:spcPct val="30000"/>
              </a:spcBef>
              <a:defRPr sz="1200">
                <a:solidFill>
                  <a:schemeClr val="tx1"/>
                </a:solidFill>
                <a:latin typeface="Calibri" panose="020F0502020204030204" pitchFamily="34" charset="0"/>
              </a:defRPr>
            </a:lvl3pPr>
            <a:lvl4pPr marL="1600200" indent="-228600" defTabSz="990600">
              <a:spcBef>
                <a:spcPct val="30000"/>
              </a:spcBef>
              <a:defRPr sz="1200">
                <a:solidFill>
                  <a:schemeClr val="tx1"/>
                </a:solidFill>
                <a:latin typeface="Calibri" panose="020F0502020204030204" pitchFamily="34" charset="0"/>
              </a:defRPr>
            </a:lvl4pPr>
            <a:lvl5pPr marL="2057400" indent="-228600" defTabSz="990600">
              <a:spcBef>
                <a:spcPct val="30000"/>
              </a:spcBef>
              <a:defRPr sz="1200">
                <a:solidFill>
                  <a:schemeClr val="tx1"/>
                </a:solidFill>
                <a:latin typeface="Calibri" panose="020F0502020204030204" pitchFamily="34" charset="0"/>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0DFF859-4131-427D-9E00-AE2720461140}" type="slidenum">
              <a:rPr lang="nb-NO" altLang="nb-NO" sz="1300" smtClean="0">
                <a:latin typeface="Arial" panose="020B0604020202020204" pitchFamily="34" charset="0"/>
              </a:rPr>
              <a:pPr>
                <a:spcBef>
                  <a:spcPct val="0"/>
                </a:spcBef>
              </a:pPr>
              <a:t>42</a:t>
            </a:fld>
            <a:endParaRPr lang="nb-NO" altLang="nb-NO" sz="1300" smtClean="0">
              <a:latin typeface="Arial" panose="020B0604020202020204" pitchFamily="34" charset="0"/>
            </a:endParaRPr>
          </a:p>
        </p:txBody>
      </p:sp>
      <p:sp>
        <p:nvSpPr>
          <p:cNvPr id="74755" name="Rectangle 2"/>
          <p:cNvSpPr>
            <a:spLocks noGrp="1" noRot="1" noChangeAspect="1" noChangeArrowheads="1" noTextEdit="1"/>
          </p:cNvSpPr>
          <p:nvPr>
            <p:ph type="sldImg"/>
          </p:nvPr>
        </p:nvSpPr>
        <p:spPr bwMode="auto">
          <a:xfrm>
            <a:off x="458788" y="720725"/>
            <a:ext cx="6397625" cy="35988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3126579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41c02d8bf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41c02d8bf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902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41c02d8bf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41c02d8bf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16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41c02d8bf0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41c02d8bf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150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41c02d8bf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41c02d8bf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981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41c02d8bf0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41c02d8bf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043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41c02d8bf0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41c02d8bf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095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41c02d8bf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41c02d8bf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62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n-NO" altLang="nb-NO" smtClean="0"/>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2107179-1626-4144-963A-EC16469A1AB7}" type="slidenum">
              <a:rPr lang="nb-NO" altLang="nb-NO" sz="1300" smtClean="0"/>
              <a:pPr>
                <a:spcBef>
                  <a:spcPct val="0"/>
                </a:spcBef>
              </a:pPr>
              <a:t>17</a:t>
            </a:fld>
            <a:endParaRPr lang="nb-NO" altLang="nb-NO" sz="1300" smtClean="0"/>
          </a:p>
        </p:txBody>
      </p:sp>
    </p:spTree>
    <p:extLst>
      <p:ext uri="{BB962C8B-B14F-4D97-AF65-F5344CB8AC3E}">
        <p14:creationId xmlns:p14="http://schemas.microsoft.com/office/powerpoint/2010/main" val="350184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1c02d8bf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41c02d8bf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498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1c02d8bf0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1c02d8bf0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6461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41c02d8bf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41c02d8bf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828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41c02d8bf0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41c02d8bf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289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41c02d8bf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41c02d8bf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210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Calibri" panose="020F0502020204030204" pitchFamily="34" charset="0"/>
              </a:defRPr>
            </a:lvl1pPr>
            <a:lvl2pPr marL="742950" indent="-285750" defTabSz="990600">
              <a:spcBef>
                <a:spcPct val="30000"/>
              </a:spcBef>
              <a:defRPr sz="1200">
                <a:solidFill>
                  <a:schemeClr val="tx1"/>
                </a:solidFill>
                <a:latin typeface="Calibri" panose="020F0502020204030204" pitchFamily="34" charset="0"/>
              </a:defRPr>
            </a:lvl2pPr>
            <a:lvl3pPr marL="1143000" indent="-228600" defTabSz="990600">
              <a:spcBef>
                <a:spcPct val="30000"/>
              </a:spcBef>
              <a:defRPr sz="1200">
                <a:solidFill>
                  <a:schemeClr val="tx1"/>
                </a:solidFill>
                <a:latin typeface="Calibri" panose="020F0502020204030204" pitchFamily="34" charset="0"/>
              </a:defRPr>
            </a:lvl3pPr>
            <a:lvl4pPr marL="1600200" indent="-228600" defTabSz="990600">
              <a:spcBef>
                <a:spcPct val="30000"/>
              </a:spcBef>
              <a:defRPr sz="1200">
                <a:solidFill>
                  <a:schemeClr val="tx1"/>
                </a:solidFill>
                <a:latin typeface="Calibri" panose="020F0502020204030204" pitchFamily="34" charset="0"/>
              </a:defRPr>
            </a:lvl4pPr>
            <a:lvl5pPr marL="2057400" indent="-228600" defTabSz="990600">
              <a:spcBef>
                <a:spcPct val="30000"/>
              </a:spcBef>
              <a:defRPr sz="1200">
                <a:solidFill>
                  <a:schemeClr val="tx1"/>
                </a:solidFill>
                <a:latin typeface="Calibri" panose="020F0502020204030204" pitchFamily="34" charset="0"/>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3F6F2E-DD39-42A2-890D-E549C0D09C50}" type="slidenum">
              <a:rPr lang="nb-NO" altLang="nb-NO" sz="1300" smtClean="0">
                <a:latin typeface="Arial" panose="020B0604020202020204" pitchFamily="34" charset="0"/>
              </a:rPr>
              <a:pPr>
                <a:spcBef>
                  <a:spcPct val="0"/>
                </a:spcBef>
              </a:pPr>
              <a:t>61</a:t>
            </a:fld>
            <a:endParaRPr lang="nb-NO" altLang="nb-NO" sz="1300" smtClean="0">
              <a:latin typeface="Arial" panose="020B0604020202020204" pitchFamily="34" charset="0"/>
            </a:endParaRPr>
          </a:p>
        </p:txBody>
      </p:sp>
      <p:sp>
        <p:nvSpPr>
          <p:cNvPr id="12800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2507125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E74C267-4438-40EB-8FF8-47BE1831CC99}" type="slidenum">
              <a:rPr lang="nb-NO" altLang="nb-NO" sz="1300" smtClean="0"/>
              <a:pPr>
                <a:spcBef>
                  <a:spcPct val="0"/>
                </a:spcBef>
              </a:pPr>
              <a:t>64</a:t>
            </a:fld>
            <a:endParaRPr lang="nb-NO" altLang="nb-NO" sz="1300" smtClean="0"/>
          </a:p>
        </p:txBody>
      </p:sp>
      <p:sp>
        <p:nvSpPr>
          <p:cNvPr id="15155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9763136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803275" indent="-307975">
              <a:spcBef>
                <a:spcPct val="30000"/>
              </a:spcBef>
              <a:defRPr sz="1200">
                <a:solidFill>
                  <a:schemeClr val="tx1"/>
                </a:solidFill>
                <a:latin typeface="Calibri" panose="020F0502020204030204" pitchFamily="34" charset="0"/>
              </a:defRPr>
            </a:lvl2pPr>
            <a:lvl3pPr marL="1236663" indent="-246063">
              <a:spcBef>
                <a:spcPct val="30000"/>
              </a:spcBef>
              <a:defRPr sz="1200">
                <a:solidFill>
                  <a:schemeClr val="tx1"/>
                </a:solidFill>
                <a:latin typeface="Calibri" panose="020F0502020204030204" pitchFamily="34" charset="0"/>
              </a:defRPr>
            </a:lvl3pPr>
            <a:lvl4pPr marL="1731963" indent="-246063">
              <a:spcBef>
                <a:spcPct val="30000"/>
              </a:spcBef>
              <a:defRPr sz="1200">
                <a:solidFill>
                  <a:schemeClr val="tx1"/>
                </a:solidFill>
                <a:latin typeface="Calibri" panose="020F0502020204030204" pitchFamily="34" charset="0"/>
              </a:defRPr>
            </a:lvl4pPr>
            <a:lvl5pPr marL="2227263" indent="-246063">
              <a:spcBef>
                <a:spcPct val="30000"/>
              </a:spcBef>
              <a:defRPr sz="1200">
                <a:solidFill>
                  <a:schemeClr val="tx1"/>
                </a:solidFill>
                <a:latin typeface="Calibri" panose="020F0502020204030204" pitchFamily="34" charset="0"/>
              </a:defRPr>
            </a:lvl5pPr>
            <a:lvl6pPr marL="2684463" indent="-246063" eaLnBrk="0" fontAlgn="base" hangingPunct="0">
              <a:spcBef>
                <a:spcPct val="30000"/>
              </a:spcBef>
              <a:spcAft>
                <a:spcPct val="0"/>
              </a:spcAft>
              <a:defRPr sz="1200">
                <a:solidFill>
                  <a:schemeClr val="tx1"/>
                </a:solidFill>
                <a:latin typeface="Calibri" panose="020F0502020204030204" pitchFamily="34" charset="0"/>
              </a:defRPr>
            </a:lvl6pPr>
            <a:lvl7pPr marL="3141663" indent="-246063" eaLnBrk="0" fontAlgn="base" hangingPunct="0">
              <a:spcBef>
                <a:spcPct val="30000"/>
              </a:spcBef>
              <a:spcAft>
                <a:spcPct val="0"/>
              </a:spcAft>
              <a:defRPr sz="1200">
                <a:solidFill>
                  <a:schemeClr val="tx1"/>
                </a:solidFill>
                <a:latin typeface="Calibri" panose="020F0502020204030204" pitchFamily="34" charset="0"/>
              </a:defRPr>
            </a:lvl7pPr>
            <a:lvl8pPr marL="3598863" indent="-246063" eaLnBrk="0" fontAlgn="base" hangingPunct="0">
              <a:spcBef>
                <a:spcPct val="30000"/>
              </a:spcBef>
              <a:spcAft>
                <a:spcPct val="0"/>
              </a:spcAft>
              <a:defRPr sz="1200">
                <a:solidFill>
                  <a:schemeClr val="tx1"/>
                </a:solidFill>
                <a:latin typeface="Calibri" panose="020F0502020204030204" pitchFamily="34" charset="0"/>
              </a:defRPr>
            </a:lvl8pPr>
            <a:lvl9pPr marL="4056063" indent="-246063"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46050DB-B332-497A-B0C4-64B342A01B78}" type="slidenum">
              <a:rPr lang="nb-NO" altLang="nb-NO" sz="1300" smtClean="0">
                <a:latin typeface="Arial" panose="020B0604020202020204" pitchFamily="34" charset="0"/>
              </a:rPr>
              <a:pPr>
                <a:spcBef>
                  <a:spcPct val="0"/>
                </a:spcBef>
              </a:pPr>
              <a:t>65</a:t>
            </a:fld>
            <a:endParaRPr lang="nb-NO" altLang="nb-NO" sz="1300" smtClean="0">
              <a:latin typeface="Arial" panose="020B0604020202020204" pitchFamily="34" charset="0"/>
            </a:endParaRPr>
          </a:p>
        </p:txBody>
      </p:sp>
      <p:sp>
        <p:nvSpPr>
          <p:cNvPr id="15462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3674645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803275" indent="-307975">
              <a:spcBef>
                <a:spcPct val="30000"/>
              </a:spcBef>
              <a:defRPr sz="1200">
                <a:solidFill>
                  <a:schemeClr val="tx1"/>
                </a:solidFill>
                <a:latin typeface="Calibri" panose="020F0502020204030204" pitchFamily="34" charset="0"/>
              </a:defRPr>
            </a:lvl2pPr>
            <a:lvl3pPr marL="1236663" indent="-246063">
              <a:spcBef>
                <a:spcPct val="30000"/>
              </a:spcBef>
              <a:defRPr sz="1200">
                <a:solidFill>
                  <a:schemeClr val="tx1"/>
                </a:solidFill>
                <a:latin typeface="Calibri" panose="020F0502020204030204" pitchFamily="34" charset="0"/>
              </a:defRPr>
            </a:lvl3pPr>
            <a:lvl4pPr marL="1731963" indent="-246063">
              <a:spcBef>
                <a:spcPct val="30000"/>
              </a:spcBef>
              <a:defRPr sz="1200">
                <a:solidFill>
                  <a:schemeClr val="tx1"/>
                </a:solidFill>
                <a:latin typeface="Calibri" panose="020F0502020204030204" pitchFamily="34" charset="0"/>
              </a:defRPr>
            </a:lvl4pPr>
            <a:lvl5pPr marL="2227263" indent="-246063">
              <a:spcBef>
                <a:spcPct val="30000"/>
              </a:spcBef>
              <a:defRPr sz="1200">
                <a:solidFill>
                  <a:schemeClr val="tx1"/>
                </a:solidFill>
                <a:latin typeface="Calibri" panose="020F0502020204030204" pitchFamily="34" charset="0"/>
              </a:defRPr>
            </a:lvl5pPr>
            <a:lvl6pPr marL="2684463" indent="-246063" eaLnBrk="0" fontAlgn="base" hangingPunct="0">
              <a:spcBef>
                <a:spcPct val="30000"/>
              </a:spcBef>
              <a:spcAft>
                <a:spcPct val="0"/>
              </a:spcAft>
              <a:defRPr sz="1200">
                <a:solidFill>
                  <a:schemeClr val="tx1"/>
                </a:solidFill>
                <a:latin typeface="Calibri" panose="020F0502020204030204" pitchFamily="34" charset="0"/>
              </a:defRPr>
            </a:lvl6pPr>
            <a:lvl7pPr marL="3141663" indent="-246063" eaLnBrk="0" fontAlgn="base" hangingPunct="0">
              <a:spcBef>
                <a:spcPct val="30000"/>
              </a:spcBef>
              <a:spcAft>
                <a:spcPct val="0"/>
              </a:spcAft>
              <a:defRPr sz="1200">
                <a:solidFill>
                  <a:schemeClr val="tx1"/>
                </a:solidFill>
                <a:latin typeface="Calibri" panose="020F0502020204030204" pitchFamily="34" charset="0"/>
              </a:defRPr>
            </a:lvl7pPr>
            <a:lvl8pPr marL="3598863" indent="-246063" eaLnBrk="0" fontAlgn="base" hangingPunct="0">
              <a:spcBef>
                <a:spcPct val="30000"/>
              </a:spcBef>
              <a:spcAft>
                <a:spcPct val="0"/>
              </a:spcAft>
              <a:defRPr sz="1200">
                <a:solidFill>
                  <a:schemeClr val="tx1"/>
                </a:solidFill>
                <a:latin typeface="Calibri" panose="020F0502020204030204" pitchFamily="34" charset="0"/>
              </a:defRPr>
            </a:lvl8pPr>
            <a:lvl9pPr marL="4056063" indent="-246063"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D7741B5-7CD9-49C0-B584-A92BB9E65960}" type="slidenum">
              <a:rPr lang="nb-NO" altLang="nb-NO" sz="1300" smtClean="0">
                <a:latin typeface="Arial" panose="020B0604020202020204" pitchFamily="34" charset="0"/>
              </a:rPr>
              <a:pPr>
                <a:spcBef>
                  <a:spcPct val="0"/>
                </a:spcBef>
              </a:pPr>
              <a:t>68</a:t>
            </a:fld>
            <a:endParaRPr lang="nb-NO" altLang="nb-NO" sz="1300" smtClean="0">
              <a:latin typeface="Arial" panose="020B0604020202020204" pitchFamily="34" charset="0"/>
            </a:endParaRPr>
          </a:p>
        </p:txBody>
      </p:sp>
      <p:sp>
        <p:nvSpPr>
          <p:cNvPr id="13209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1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535025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19F1950-90EE-412C-A0DF-5708A706FB4B}" type="slidenum">
              <a:rPr lang="nb-NO" altLang="nb-NO" sz="1300" smtClean="0"/>
              <a:pPr>
                <a:spcBef>
                  <a:spcPct val="0"/>
                </a:spcBef>
              </a:pPr>
              <a:t>69</a:t>
            </a:fld>
            <a:endParaRPr lang="nb-NO" altLang="nb-NO" sz="1300" smtClean="0"/>
          </a:p>
        </p:txBody>
      </p:sp>
      <p:sp>
        <p:nvSpPr>
          <p:cNvPr id="13414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1885071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nn-NO" altLang="nb-NO" smtClean="0"/>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8702F0-FECF-45F2-8DBD-9B85B228A84B}" type="slidenum">
              <a:rPr lang="nb-NO" altLang="nb-NO" sz="1300" smtClean="0"/>
              <a:pPr>
                <a:spcBef>
                  <a:spcPct val="0"/>
                </a:spcBef>
              </a:pPr>
              <a:t>20</a:t>
            </a:fld>
            <a:endParaRPr lang="nb-NO" altLang="nb-NO" sz="1300" smtClean="0"/>
          </a:p>
        </p:txBody>
      </p:sp>
    </p:spTree>
    <p:extLst>
      <p:ext uri="{BB962C8B-B14F-4D97-AF65-F5344CB8AC3E}">
        <p14:creationId xmlns:p14="http://schemas.microsoft.com/office/powerpoint/2010/main" val="1858502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BEED620-8615-4D35-977F-6D4D80860094}" type="slidenum">
              <a:rPr lang="nb-NO" altLang="nb-NO" sz="1300" smtClean="0"/>
              <a:pPr>
                <a:spcBef>
                  <a:spcPct val="0"/>
                </a:spcBef>
              </a:pPr>
              <a:t>72</a:t>
            </a:fld>
            <a:endParaRPr lang="nb-NO" altLang="nb-NO" sz="1300" smtClean="0"/>
          </a:p>
        </p:txBody>
      </p:sp>
      <p:sp>
        <p:nvSpPr>
          <p:cNvPr id="136195"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2572943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804763" indent="-309524" eaLnBrk="0" hangingPunct="0">
              <a:defRPr>
                <a:solidFill>
                  <a:schemeClr val="tx1"/>
                </a:solidFill>
                <a:latin typeface="Arial" charset="0"/>
              </a:defRPr>
            </a:lvl2pPr>
            <a:lvl3pPr marL="1238098" indent="-247620" eaLnBrk="0" hangingPunct="0">
              <a:defRPr>
                <a:solidFill>
                  <a:schemeClr val="tx1"/>
                </a:solidFill>
                <a:latin typeface="Arial" charset="0"/>
              </a:defRPr>
            </a:lvl3pPr>
            <a:lvl4pPr marL="1733337" indent="-247620" eaLnBrk="0" hangingPunct="0">
              <a:defRPr>
                <a:solidFill>
                  <a:schemeClr val="tx1"/>
                </a:solidFill>
                <a:latin typeface="Arial" charset="0"/>
              </a:defRPr>
            </a:lvl4pPr>
            <a:lvl5pPr marL="2228576" indent="-247620" eaLnBrk="0" hangingPunct="0">
              <a:defRPr>
                <a:solidFill>
                  <a:schemeClr val="tx1"/>
                </a:solidFill>
                <a:latin typeface="Arial" charset="0"/>
              </a:defRPr>
            </a:lvl5pPr>
            <a:lvl6pPr marL="2723815" indent="-247620" eaLnBrk="0" fontAlgn="base" hangingPunct="0">
              <a:spcBef>
                <a:spcPct val="0"/>
              </a:spcBef>
              <a:spcAft>
                <a:spcPct val="0"/>
              </a:spcAft>
              <a:defRPr>
                <a:solidFill>
                  <a:schemeClr val="tx1"/>
                </a:solidFill>
                <a:latin typeface="Arial" charset="0"/>
              </a:defRPr>
            </a:lvl6pPr>
            <a:lvl7pPr marL="3219054" indent="-247620" eaLnBrk="0" fontAlgn="base" hangingPunct="0">
              <a:spcBef>
                <a:spcPct val="0"/>
              </a:spcBef>
              <a:spcAft>
                <a:spcPct val="0"/>
              </a:spcAft>
              <a:defRPr>
                <a:solidFill>
                  <a:schemeClr val="tx1"/>
                </a:solidFill>
                <a:latin typeface="Arial" charset="0"/>
              </a:defRPr>
            </a:lvl7pPr>
            <a:lvl8pPr marL="3714293" indent="-247620" eaLnBrk="0" fontAlgn="base" hangingPunct="0">
              <a:spcBef>
                <a:spcPct val="0"/>
              </a:spcBef>
              <a:spcAft>
                <a:spcPct val="0"/>
              </a:spcAft>
              <a:defRPr>
                <a:solidFill>
                  <a:schemeClr val="tx1"/>
                </a:solidFill>
                <a:latin typeface="Arial" charset="0"/>
              </a:defRPr>
            </a:lvl8pPr>
            <a:lvl9pPr marL="4209532" indent="-247620" eaLnBrk="0" fontAlgn="base" hangingPunct="0">
              <a:spcBef>
                <a:spcPct val="0"/>
              </a:spcBef>
              <a:spcAft>
                <a:spcPct val="0"/>
              </a:spcAft>
              <a:defRPr>
                <a:solidFill>
                  <a:schemeClr val="tx1"/>
                </a:solidFill>
                <a:latin typeface="Arial" charset="0"/>
              </a:defRPr>
            </a:lvl9pPr>
          </a:lstStyle>
          <a:p>
            <a:pPr eaLnBrk="1" hangingPunct="1"/>
            <a:fld id="{75ADCC78-A002-4D5E-9136-01B243055308}" type="slidenum">
              <a:rPr lang="nb-NO" altLang="nb-NO"/>
              <a:pPr eaLnBrk="1" hangingPunct="1"/>
              <a:t>78</a:t>
            </a:fld>
            <a:endParaRPr lang="nb-NO" altLang="nb-NO"/>
          </a:p>
        </p:txBody>
      </p:sp>
      <p:sp>
        <p:nvSpPr>
          <p:cNvPr id="164867" name="Rectangle 2"/>
          <p:cNvSpPr>
            <a:spLocks noGrp="1" noRot="1" noChangeAspect="1" noChangeArrowheads="1" noTextEdit="1"/>
          </p:cNvSpPr>
          <p:nvPr>
            <p:ph type="sldImg"/>
          </p:nvPr>
        </p:nvSpPr>
        <p:spPr>
          <a:xfrm>
            <a:off x="138113" y="766763"/>
            <a:ext cx="6823075" cy="3838575"/>
          </a:xfrm>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1694673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41c02d8bf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41c02d8bf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9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Calibri" panose="020F0502020204030204" pitchFamily="34" charset="0"/>
              </a:defRPr>
            </a:lvl1pPr>
            <a:lvl2pPr marL="742950" indent="-285750" defTabSz="990600">
              <a:spcBef>
                <a:spcPct val="30000"/>
              </a:spcBef>
              <a:defRPr sz="1200">
                <a:solidFill>
                  <a:schemeClr val="tx1"/>
                </a:solidFill>
                <a:latin typeface="Calibri" panose="020F0502020204030204" pitchFamily="34" charset="0"/>
              </a:defRPr>
            </a:lvl2pPr>
            <a:lvl3pPr marL="1143000" indent="-228600" defTabSz="990600">
              <a:spcBef>
                <a:spcPct val="30000"/>
              </a:spcBef>
              <a:defRPr sz="1200">
                <a:solidFill>
                  <a:schemeClr val="tx1"/>
                </a:solidFill>
                <a:latin typeface="Calibri" panose="020F0502020204030204" pitchFamily="34" charset="0"/>
              </a:defRPr>
            </a:lvl3pPr>
            <a:lvl4pPr marL="1600200" indent="-228600" defTabSz="990600">
              <a:spcBef>
                <a:spcPct val="30000"/>
              </a:spcBef>
              <a:defRPr sz="1200">
                <a:solidFill>
                  <a:schemeClr val="tx1"/>
                </a:solidFill>
                <a:latin typeface="Calibri" panose="020F0502020204030204" pitchFamily="34" charset="0"/>
              </a:defRPr>
            </a:lvl4pPr>
            <a:lvl5pPr marL="2057400" indent="-228600" defTabSz="990600">
              <a:spcBef>
                <a:spcPct val="30000"/>
              </a:spcBef>
              <a:defRPr sz="1200">
                <a:solidFill>
                  <a:schemeClr val="tx1"/>
                </a:solidFill>
                <a:latin typeface="Calibri" panose="020F0502020204030204" pitchFamily="34" charset="0"/>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B59B0C5-5A20-4325-AE98-81B8D7D73FB1}" type="slidenum">
              <a:rPr lang="nb-NO" altLang="nb-NO" sz="1300" smtClean="0">
                <a:latin typeface="Arial" panose="020B0604020202020204" pitchFamily="34" charset="0"/>
              </a:rPr>
              <a:pPr>
                <a:spcBef>
                  <a:spcPct val="0"/>
                </a:spcBef>
              </a:pPr>
              <a:t>22</a:t>
            </a:fld>
            <a:endParaRPr lang="nb-NO" altLang="nb-NO" sz="1300" smtClean="0">
              <a:latin typeface="Arial" panose="020B0604020202020204" pitchFamily="34" charset="0"/>
            </a:endParaRPr>
          </a:p>
        </p:txBody>
      </p:sp>
      <p:sp>
        <p:nvSpPr>
          <p:cNvPr id="39939"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50843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Calibri" panose="020F0502020204030204" pitchFamily="34" charset="0"/>
              </a:defRPr>
            </a:lvl1pPr>
            <a:lvl2pPr marL="742950" indent="-285750" defTabSz="990600">
              <a:spcBef>
                <a:spcPct val="30000"/>
              </a:spcBef>
              <a:defRPr sz="1200">
                <a:solidFill>
                  <a:schemeClr val="tx1"/>
                </a:solidFill>
                <a:latin typeface="Calibri" panose="020F0502020204030204" pitchFamily="34" charset="0"/>
              </a:defRPr>
            </a:lvl2pPr>
            <a:lvl3pPr marL="1143000" indent="-228600" defTabSz="990600">
              <a:spcBef>
                <a:spcPct val="30000"/>
              </a:spcBef>
              <a:defRPr sz="1200">
                <a:solidFill>
                  <a:schemeClr val="tx1"/>
                </a:solidFill>
                <a:latin typeface="Calibri" panose="020F0502020204030204" pitchFamily="34" charset="0"/>
              </a:defRPr>
            </a:lvl3pPr>
            <a:lvl4pPr marL="1600200" indent="-228600" defTabSz="990600">
              <a:spcBef>
                <a:spcPct val="30000"/>
              </a:spcBef>
              <a:defRPr sz="1200">
                <a:solidFill>
                  <a:schemeClr val="tx1"/>
                </a:solidFill>
                <a:latin typeface="Calibri" panose="020F0502020204030204" pitchFamily="34" charset="0"/>
              </a:defRPr>
            </a:lvl4pPr>
            <a:lvl5pPr marL="2057400" indent="-228600" defTabSz="990600">
              <a:spcBef>
                <a:spcPct val="30000"/>
              </a:spcBef>
              <a:defRPr sz="1200">
                <a:solidFill>
                  <a:schemeClr val="tx1"/>
                </a:solidFill>
                <a:latin typeface="Calibri" panose="020F0502020204030204" pitchFamily="34" charset="0"/>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370421-B7D1-4A46-9F01-75E6BCD43E48}" type="slidenum">
              <a:rPr lang="nb-NO" altLang="nb-NO" sz="1300" smtClean="0">
                <a:latin typeface="Arial" panose="020B0604020202020204" pitchFamily="34" charset="0"/>
              </a:rPr>
              <a:pPr>
                <a:spcBef>
                  <a:spcPct val="0"/>
                </a:spcBef>
              </a:pPr>
              <a:t>23</a:t>
            </a:fld>
            <a:endParaRPr lang="nb-NO" altLang="nb-NO" sz="1300" smtClean="0">
              <a:latin typeface="Arial" panose="020B0604020202020204" pitchFamily="34" charset="0"/>
            </a:endParaRPr>
          </a:p>
        </p:txBody>
      </p:sp>
      <p:sp>
        <p:nvSpPr>
          <p:cNvPr id="41987" name="Rectangle 2"/>
          <p:cNvSpPr>
            <a:spLocks noGrp="1" noRot="1" noChangeAspect="1" noChangeArrowheads="1" noTextEdit="1"/>
          </p:cNvSpPr>
          <p:nvPr>
            <p:ph type="sldImg"/>
          </p:nvPr>
        </p:nvSpPr>
        <p:spPr bwMode="auto">
          <a:xfrm>
            <a:off x="458788" y="720725"/>
            <a:ext cx="6397625" cy="35988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2841878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DABDF7-6353-4AA5-ABF9-847ADE929B65}" type="slidenum">
              <a:rPr lang="nb-NO" altLang="nb-NO" sz="1300" smtClean="0"/>
              <a:pPr>
                <a:spcBef>
                  <a:spcPct val="0"/>
                </a:spcBef>
              </a:pPr>
              <a:t>24</a:t>
            </a:fld>
            <a:endParaRPr lang="nb-NO" altLang="nb-NO" sz="1300" smtClean="0"/>
          </a:p>
        </p:txBody>
      </p:sp>
      <p:sp>
        <p:nvSpPr>
          <p:cNvPr id="46083"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3467909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2F5E84B-6244-461B-A843-01A3F5E84B43}" type="slidenum">
              <a:rPr lang="nb-NO" altLang="nb-NO" sz="1300" smtClean="0">
                <a:latin typeface="Arial" panose="020B0604020202020204" pitchFamily="34" charset="0"/>
              </a:rPr>
              <a:pPr>
                <a:spcBef>
                  <a:spcPct val="0"/>
                </a:spcBef>
              </a:pPr>
              <a:t>25</a:t>
            </a:fld>
            <a:endParaRPr lang="nb-NO" altLang="nb-NO" sz="1300" smtClean="0">
              <a:latin typeface="Arial" panose="020B0604020202020204" pitchFamily="34" charset="0"/>
            </a:endParaRPr>
          </a:p>
        </p:txBody>
      </p:sp>
      <p:sp>
        <p:nvSpPr>
          <p:cNvPr id="48131"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390557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59281CA5-2A99-4ED9-8D60-B921643FF392}" type="slidenum">
              <a:rPr lang="nb-NO" altLang="nb-NO"/>
              <a:pPr eaLnBrk="1" hangingPunct="1"/>
              <a:t>34</a:t>
            </a:fld>
            <a:endParaRPr lang="nb-NO" altLang="nb-NO"/>
          </a:p>
        </p:txBody>
      </p:sp>
      <p:sp>
        <p:nvSpPr>
          <p:cNvPr id="133123" name="Rectangle 2"/>
          <p:cNvSpPr>
            <a:spLocks noGrp="1" noRot="1" noChangeAspect="1" noChangeArrowheads="1" noTextEdit="1"/>
          </p:cNvSpPr>
          <p:nvPr>
            <p:ph type="sldImg"/>
          </p:nvPr>
        </p:nvSpPr>
        <p:spPr>
          <a:xfrm>
            <a:off x="457200" y="720725"/>
            <a:ext cx="6400800" cy="3600450"/>
          </a:xfrm>
          <a:ln/>
        </p:spPr>
      </p:sp>
      <p:sp>
        <p:nvSpPr>
          <p:cNvPr id="133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1219859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Calibri" panose="020F0502020204030204" pitchFamily="34" charset="0"/>
              </a:defRPr>
            </a:lvl1pPr>
            <a:lvl2pPr marL="742950" indent="-285750" defTabSz="990600">
              <a:spcBef>
                <a:spcPct val="30000"/>
              </a:spcBef>
              <a:defRPr sz="1200">
                <a:solidFill>
                  <a:schemeClr val="tx1"/>
                </a:solidFill>
                <a:latin typeface="Calibri" panose="020F0502020204030204" pitchFamily="34" charset="0"/>
              </a:defRPr>
            </a:lvl2pPr>
            <a:lvl3pPr marL="1143000" indent="-228600" defTabSz="990600">
              <a:spcBef>
                <a:spcPct val="30000"/>
              </a:spcBef>
              <a:defRPr sz="1200">
                <a:solidFill>
                  <a:schemeClr val="tx1"/>
                </a:solidFill>
                <a:latin typeface="Calibri" panose="020F0502020204030204" pitchFamily="34" charset="0"/>
              </a:defRPr>
            </a:lvl3pPr>
            <a:lvl4pPr marL="1600200" indent="-228600" defTabSz="990600">
              <a:spcBef>
                <a:spcPct val="30000"/>
              </a:spcBef>
              <a:defRPr sz="1200">
                <a:solidFill>
                  <a:schemeClr val="tx1"/>
                </a:solidFill>
                <a:latin typeface="Calibri" panose="020F0502020204030204" pitchFamily="34" charset="0"/>
              </a:defRPr>
            </a:lvl4pPr>
            <a:lvl5pPr marL="2057400" indent="-228600" defTabSz="990600">
              <a:spcBef>
                <a:spcPct val="30000"/>
              </a:spcBef>
              <a:defRPr sz="1200">
                <a:solidFill>
                  <a:schemeClr val="tx1"/>
                </a:solidFill>
                <a:latin typeface="Calibri" panose="020F0502020204030204" pitchFamily="34" charset="0"/>
              </a:defRPr>
            </a:lvl5pPr>
            <a:lvl6pPr marL="2514600" indent="-228600" defTabSz="990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90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90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90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1E199F3-4CCE-4981-A06C-98F3A95D022F}" type="slidenum">
              <a:rPr lang="nb-NO" altLang="nb-NO" sz="1300" smtClean="0">
                <a:latin typeface="Arial" panose="020B0604020202020204" pitchFamily="34" charset="0"/>
              </a:rPr>
              <a:pPr>
                <a:spcBef>
                  <a:spcPct val="0"/>
                </a:spcBef>
              </a:pPr>
              <a:t>35</a:t>
            </a:fld>
            <a:endParaRPr lang="nb-NO" altLang="nb-NO" sz="1300" smtClean="0">
              <a:latin typeface="Arial" panose="020B0604020202020204" pitchFamily="34" charset="0"/>
            </a:endParaRPr>
          </a:p>
        </p:txBody>
      </p:sp>
      <p:sp>
        <p:nvSpPr>
          <p:cNvPr id="5222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nb-NO" altLang="nb-NO" smtClean="0"/>
          </a:p>
        </p:txBody>
      </p:sp>
    </p:spTree>
    <p:extLst>
      <p:ext uri="{BB962C8B-B14F-4D97-AF65-F5344CB8AC3E}">
        <p14:creationId xmlns:p14="http://schemas.microsoft.com/office/powerpoint/2010/main" val="5536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069846-65C0-4C9D-BCE8-ADC07CA63B02}"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278456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069846-65C0-4C9D-BCE8-ADC07CA63B02}"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1180839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069846-65C0-4C9D-BCE8-ADC07CA63B02}"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2634072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7135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069846-65C0-4C9D-BCE8-ADC07CA63B02}"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1548983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069846-65C0-4C9D-BCE8-ADC07CA63B02}"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960991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069846-65C0-4C9D-BCE8-ADC07CA63B02}"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2193631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069846-65C0-4C9D-BCE8-ADC07CA63B02}" type="datetimeFigureOut">
              <a:rPr lang="en-US" smtClean="0"/>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332496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069846-65C0-4C9D-BCE8-ADC07CA63B02}" type="datetimeFigureOut">
              <a:rPr lang="en-US" smtClean="0"/>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622076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069846-65C0-4C9D-BCE8-ADC07CA63B02}" type="datetimeFigureOut">
              <a:rPr lang="en-US" smtClean="0"/>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14072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069846-65C0-4C9D-BCE8-ADC07CA63B02}"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115179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069846-65C0-4C9D-BCE8-ADC07CA63B02}"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5E8376-CA5B-4DB3-9CEB-2996D2DC5B1A}" type="slidenum">
              <a:rPr lang="en-US" smtClean="0"/>
              <a:t>‹#›</a:t>
            </a:fld>
            <a:endParaRPr lang="en-US"/>
          </a:p>
        </p:txBody>
      </p:sp>
    </p:spTree>
    <p:extLst>
      <p:ext uri="{BB962C8B-B14F-4D97-AF65-F5344CB8AC3E}">
        <p14:creationId xmlns:p14="http://schemas.microsoft.com/office/powerpoint/2010/main" val="178772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69846-65C0-4C9D-BCE8-ADC07CA63B02}" type="datetimeFigureOut">
              <a:rPr lang="en-US" smtClean="0"/>
              <a:t>4/8/2025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5E8376-CA5B-4DB3-9CEB-2996D2DC5B1A}" type="slidenum">
              <a:rPr lang="en-US" smtClean="0"/>
              <a:t>‹#›</a:t>
            </a:fld>
            <a:endParaRPr lang="en-US"/>
          </a:p>
        </p:txBody>
      </p:sp>
    </p:spTree>
    <p:extLst>
      <p:ext uri="{BB962C8B-B14F-4D97-AF65-F5344CB8AC3E}">
        <p14:creationId xmlns:p14="http://schemas.microsoft.com/office/powerpoint/2010/main" val="1199584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image" Target="../media/image17.wmf"/></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pubs.usgs.gov/gip/dynamic/dynamic.html" TargetMode="Externa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International_Terrestrial_Reference_System#cite_note-1" TargetMode="External"/><Relationship Id="rId3" Type="http://schemas.openxmlformats.org/officeDocument/2006/relationships/hyperlink" Target="https://en.wikipedia.org/wiki/Standard_(metrology)" TargetMode="External"/><Relationship Id="rId7" Type="http://schemas.openxmlformats.org/officeDocument/2006/relationships/hyperlink" Target="https://en.wikipedia.org/wiki/World_Geodetic_System" TargetMode="External"/><Relationship Id="rId2" Type="http://schemas.openxmlformats.org/officeDocument/2006/relationships/hyperlink" Target="https://en.wikipedia.org/wiki/Frame_of_reference" TargetMode="External"/><Relationship Id="rId1" Type="http://schemas.openxmlformats.org/officeDocument/2006/relationships/slideLayout" Target="../slideLayouts/slideLayout7.xml"/><Relationship Id="rId6" Type="http://schemas.openxmlformats.org/officeDocument/2006/relationships/hyperlink" Target="https://en.wikipedia.org/wiki/Experimental_error" TargetMode="External"/><Relationship Id="rId5" Type="http://schemas.openxmlformats.org/officeDocument/2006/relationships/hyperlink" Target="https://en.wikipedia.org/wiki/SI" TargetMode="External"/><Relationship Id="rId4" Type="http://schemas.openxmlformats.org/officeDocument/2006/relationships/hyperlink" Target="https://en.wikipedia.org/wiki/Geocentric"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thetruesize.com/"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commons.wikimedia.org/w/index.php?curid=85958631"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Earth%27s_circumference#/media/File:Eratosthenes_measure_of_Earth_circumference.svg" TargetMode="External"/><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en.wikipedia.org/wiki/Stadion_(unit)"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1.wmf"/></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www.kartverket.no/globalassets/til-lands/euref89_ntm_beskrivelse.pdf"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jpg"/></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94" b="38147"/>
          <a:stretch/>
        </p:blipFill>
        <p:spPr>
          <a:xfrm>
            <a:off x="0" y="-1505"/>
            <a:ext cx="12192000" cy="5655099"/>
          </a:xfrm>
          <a:prstGeom prst="rect">
            <a:avLst/>
          </a:prstGeom>
        </p:spPr>
      </p:pic>
      <p:sp>
        <p:nvSpPr>
          <p:cNvPr id="2" name="Rectangle 1"/>
          <p:cNvSpPr/>
          <p:nvPr/>
        </p:nvSpPr>
        <p:spPr>
          <a:xfrm>
            <a:off x="0" y="5653595"/>
            <a:ext cx="12192001" cy="12044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8" name="Straight Connector 7"/>
          <p:cNvCxnSpPr/>
          <p:nvPr/>
        </p:nvCxnSpPr>
        <p:spPr>
          <a:xfrm>
            <a:off x="0" y="5645010"/>
            <a:ext cx="12192000" cy="0"/>
          </a:xfrm>
          <a:prstGeom prst="line">
            <a:avLst/>
          </a:prstGeom>
          <a:ln w="25400">
            <a:solidFill>
              <a:srgbClr val="0398F4"/>
            </a:solidFill>
          </a:ln>
        </p:spPr>
        <p:style>
          <a:lnRef idx="1">
            <a:schemeClr val="accent1"/>
          </a:lnRef>
          <a:fillRef idx="0">
            <a:schemeClr val="accent1"/>
          </a:fillRef>
          <a:effectRef idx="0">
            <a:schemeClr val="accent1"/>
          </a:effectRef>
          <a:fontRef idx="minor">
            <a:schemeClr val="tx1"/>
          </a:fontRef>
        </p:style>
      </p:cxnSp>
      <p:sp>
        <p:nvSpPr>
          <p:cNvPr id="9" name="Rectangle 2"/>
          <p:cNvSpPr txBox="1">
            <a:spLocks noChangeArrowheads="1"/>
          </p:cNvSpPr>
          <p:nvPr/>
        </p:nvSpPr>
        <p:spPr>
          <a:xfrm>
            <a:off x="4457700" y="2664119"/>
            <a:ext cx="7734301" cy="2573125"/>
          </a:xfrm>
          <a:prstGeom prst="rect">
            <a:avLst/>
          </a:prstGeom>
          <a:solidFill>
            <a:schemeClr val="bg1">
              <a:alpha val="52000"/>
            </a:schemeClr>
          </a:solidFill>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US" altLang="nb-NO" dirty="0" smtClean="0">
                <a:latin typeface="Yu Gothic UI" panose="020B0500000000000000" pitchFamily="34" charset="-128"/>
                <a:ea typeface="Yu Gothic UI" panose="020B0500000000000000" pitchFamily="34" charset="-128"/>
                <a:cs typeface="Segoe UI" panose="020B0502040204020203" pitchFamily="34" charset="0"/>
              </a:rPr>
              <a:t>Geographic Coordinate Systems </a:t>
            </a:r>
          </a:p>
          <a:p>
            <a:pPr>
              <a:lnSpc>
                <a:spcPct val="150000"/>
              </a:lnSpc>
            </a:pPr>
            <a:r>
              <a:rPr lang="en-US" altLang="nb-NO" dirty="0" smtClean="0">
                <a:latin typeface="Yu Gothic UI" panose="020B0500000000000000" pitchFamily="34" charset="-128"/>
                <a:ea typeface="Yu Gothic UI" panose="020B0500000000000000" pitchFamily="34" charset="-128"/>
                <a:cs typeface="Segoe UI" panose="020B0502040204020203" pitchFamily="34" charset="0"/>
              </a:rPr>
              <a:t>and the nightmares of</a:t>
            </a:r>
          </a:p>
          <a:p>
            <a:pPr>
              <a:lnSpc>
                <a:spcPct val="150000"/>
              </a:lnSpc>
            </a:pPr>
            <a:r>
              <a:rPr lang="en-US" altLang="nb-NO" dirty="0" smtClean="0">
                <a:latin typeface="Yu Gothic UI" panose="020B0500000000000000" pitchFamily="34" charset="-128"/>
                <a:ea typeface="Yu Gothic UI" panose="020B0500000000000000" pitchFamily="34" charset="-128"/>
                <a:cs typeface="Segoe UI" panose="020B0502040204020203" pitchFamily="34" charset="0"/>
              </a:rPr>
              <a:t>Pedantic Geodesy</a:t>
            </a:r>
            <a:r>
              <a:rPr lang="en-US" altLang="nb-NO" sz="5800" dirty="0">
                <a:latin typeface="Yu Gothic UI" panose="020B0500000000000000" pitchFamily="34" charset="-128"/>
                <a:ea typeface="Yu Gothic UI" panose="020B0500000000000000" pitchFamily="34" charset="-128"/>
                <a:cs typeface="Segoe UI" panose="020B0502040204020203" pitchFamily="34" charset="0"/>
              </a:rPr>
              <a:t/>
            </a:r>
            <a:br>
              <a:rPr lang="en-US" altLang="nb-NO" sz="5800" dirty="0">
                <a:latin typeface="Yu Gothic UI" panose="020B0500000000000000" pitchFamily="34" charset="-128"/>
                <a:ea typeface="Yu Gothic UI" panose="020B0500000000000000" pitchFamily="34" charset="-128"/>
                <a:cs typeface="Segoe UI" panose="020B0502040204020203" pitchFamily="34" charset="0"/>
              </a:rPr>
            </a:br>
            <a:endParaRPr lang="nb-NO" altLang="nb-NO" sz="3400"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4" name="Rectangle 3">
            <a:extLst>
              <a:ext uri="{FF2B5EF4-FFF2-40B4-BE49-F238E27FC236}">
                <a16:creationId xmlns:a16="http://schemas.microsoft.com/office/drawing/2014/main" id="{1B59D89B-BA29-65E3-7325-9A945850EBD9}"/>
              </a:ext>
            </a:extLst>
          </p:cNvPr>
          <p:cNvSpPr/>
          <p:nvPr/>
        </p:nvSpPr>
        <p:spPr>
          <a:xfrm>
            <a:off x="5291562" y="5293483"/>
            <a:ext cx="3542958" cy="369332"/>
          </a:xfrm>
          <a:prstGeom prst="rect">
            <a:avLst/>
          </a:prstGeom>
        </p:spPr>
        <p:txBody>
          <a:bodyPr wrap="none">
            <a:spAutoFit/>
          </a:bodyPr>
          <a:lstStyle/>
          <a:p>
            <a:pPr algn="ctr"/>
            <a:r>
              <a:rPr lang="en-US" altLang="nb-NO" dirty="0" smtClean="0">
                <a:latin typeface="Yu Gothic UI" panose="020B0500000000000000" pitchFamily="34" charset="-128"/>
                <a:ea typeface="Yu Gothic UI" panose="020B0500000000000000" pitchFamily="34" charset="-128"/>
                <a:cs typeface="Segoe UI" panose="020B0502040204020203" pitchFamily="34" charset="0"/>
              </a:rPr>
              <a:t>Luc Girod (luc.girod@geo.uio.no</a:t>
            </a:r>
            <a:r>
              <a:rPr lang="en-US" altLang="nb-NO" dirty="0">
                <a:latin typeface="Yu Gothic UI" panose="020B0500000000000000" pitchFamily="34" charset="-128"/>
                <a:ea typeface="Yu Gothic UI" panose="020B0500000000000000" pitchFamily="34" charset="-128"/>
                <a:cs typeface="Segoe UI" panose="020B0502040204020203" pitchFamily="34" charset="0"/>
              </a:rPr>
              <a:t>)</a:t>
            </a:r>
            <a:endParaRPr lang="nb-NO" altLang="nb-NO" dirty="0">
              <a:latin typeface="Yu Gothic UI" panose="020B0500000000000000" pitchFamily="34" charset="-128"/>
              <a:ea typeface="Yu Gothic UI" panose="020B0500000000000000" pitchFamily="34" charset="-128"/>
              <a:cs typeface="Segoe UI" panose="020B0502040204020203" pitchFamily="34" charset="0"/>
            </a:endParaRPr>
          </a:p>
        </p:txBody>
      </p:sp>
      <p:sp>
        <p:nvSpPr>
          <p:cNvPr id="10" name="Rectangle 3">
            <a:extLst>
              <a:ext uri="{FF2B5EF4-FFF2-40B4-BE49-F238E27FC236}">
                <a16:creationId xmlns:a16="http://schemas.microsoft.com/office/drawing/2014/main" id="{2F55DCBD-1190-A50C-B96C-401850BAF3D3}"/>
              </a:ext>
            </a:extLst>
          </p:cNvPr>
          <p:cNvSpPr txBox="1">
            <a:spLocks noChangeArrowheads="1"/>
          </p:cNvSpPr>
          <p:nvPr/>
        </p:nvSpPr>
        <p:spPr>
          <a:xfrm>
            <a:off x="390525" y="2664119"/>
            <a:ext cx="4067173" cy="2573125"/>
          </a:xfrm>
          <a:prstGeom prst="rect">
            <a:avLst/>
          </a:prstGeom>
          <a:solidFill>
            <a:schemeClr val="bg1">
              <a:alpha val="71000"/>
            </a:schemeClr>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nb-NO" altLang="nb-NO" sz="1800" dirty="0">
                <a:latin typeface="Yu Gothic UI" panose="020B0500000000000000" pitchFamily="34" charset="-128"/>
                <a:ea typeface="Yu Gothic UI" panose="020B0500000000000000" pitchFamily="34" charset="-128"/>
                <a:cs typeface="Segoe UI" panose="020B0502040204020203" pitchFamily="34" charset="0"/>
              </a:rPr>
              <a:t>GEO3460 – Geografiske informasjonssystemer (GIS) og geografisk datainnsamling – vår 2025</a:t>
            </a:r>
          </a:p>
          <a:p>
            <a:pPr algn="l">
              <a:lnSpc>
                <a:spcPct val="100000"/>
              </a:lnSpc>
            </a:pPr>
            <a:endParaRPr lang="nb-NO" altLang="nb-NO" sz="1800" dirty="0">
              <a:latin typeface="Yu Gothic UI" panose="020B0500000000000000" pitchFamily="34" charset="-128"/>
              <a:ea typeface="Yu Gothic UI" panose="020B0500000000000000" pitchFamily="34" charset="-128"/>
              <a:cs typeface="Segoe UI" panose="020B0502040204020203" pitchFamily="34" charset="0"/>
            </a:endParaRPr>
          </a:p>
          <a:p>
            <a:pPr algn="l">
              <a:lnSpc>
                <a:spcPct val="100000"/>
              </a:lnSpc>
            </a:pPr>
            <a:r>
              <a:rPr lang="en-US" altLang="nb-NO" sz="1800" dirty="0">
                <a:latin typeface="Yu Gothic UI" panose="020B0500000000000000" pitchFamily="34" charset="-128"/>
                <a:ea typeface="Yu Gothic UI" panose="020B0500000000000000" pitchFamily="34" charset="-128"/>
                <a:cs typeface="Segoe UI" panose="020B0502040204020203" pitchFamily="34" charset="0"/>
              </a:rPr>
              <a:t>GEO3460 - Geographical Information Systems (GIS) and Geographical Data Acquisition - spring 2025</a:t>
            </a:r>
          </a:p>
        </p:txBody>
      </p:sp>
    </p:spTree>
    <p:extLst>
      <p:ext uri="{BB962C8B-B14F-4D97-AF65-F5344CB8AC3E}">
        <p14:creationId xmlns:p14="http://schemas.microsoft.com/office/powerpoint/2010/main" val="2639817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nvPr>
        </p:nvGraphicFramePr>
        <p:xfrm>
          <a:off x="9419109" y="3166519"/>
          <a:ext cx="2256973" cy="2245801"/>
        </p:xfrm>
        <a:graphic>
          <a:graphicData uri="http://schemas.openxmlformats.org/presentationml/2006/ole">
            <mc:AlternateContent xmlns:mc="http://schemas.openxmlformats.org/markup-compatibility/2006">
              <mc:Choice xmlns:v="urn:schemas-microsoft-com:vml" Requires="v">
                <p:oleObj spid="_x0000_s4115" name="Image" r:id="rId3" imgW="7567920" imgH="7517160" progId="Photoshop.Image.12">
                  <p:embed/>
                </p:oleObj>
              </mc:Choice>
              <mc:Fallback>
                <p:oleObj name="Image" r:id="rId3" imgW="7567920" imgH="7517160" progId="Photoshop.Image.12">
                  <p:embed/>
                  <p:pic>
                    <p:nvPicPr>
                      <p:cNvPr id="4" name="Object 3"/>
                      <p:cNvPicPr/>
                      <p:nvPr/>
                    </p:nvPicPr>
                    <p:blipFill>
                      <a:blip r:embed="rId4"/>
                      <a:stretch>
                        <a:fillRect/>
                      </a:stretch>
                    </p:blipFill>
                    <p:spPr>
                      <a:xfrm>
                        <a:off x="9419109" y="3166519"/>
                        <a:ext cx="2256973" cy="2245801"/>
                      </a:xfrm>
                      <a:prstGeom prst="rect">
                        <a:avLst/>
                      </a:prstGeom>
                    </p:spPr>
                  </p:pic>
                </p:oleObj>
              </mc:Fallback>
            </mc:AlternateContent>
          </a:graphicData>
        </a:graphic>
      </p:graphicFrame>
      <p:sp>
        <p:nvSpPr>
          <p:cNvPr id="5" name="5-Point Star 4"/>
          <p:cNvSpPr/>
          <p:nvPr/>
        </p:nvSpPr>
        <p:spPr>
          <a:xfrm>
            <a:off x="10478629" y="178256"/>
            <a:ext cx="211337" cy="196796"/>
          </a:xfrm>
          <a:prstGeom prst="star5">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6" name="32-Point Star 5"/>
          <p:cNvSpPr/>
          <p:nvPr/>
        </p:nvSpPr>
        <p:spPr>
          <a:xfrm>
            <a:off x="1130220" y="1730799"/>
            <a:ext cx="894533" cy="925541"/>
          </a:xfrm>
          <a:prstGeom prst="star32">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cxnSp>
        <p:nvCxnSpPr>
          <p:cNvPr id="8" name="Straight Connector 7"/>
          <p:cNvCxnSpPr/>
          <p:nvPr/>
        </p:nvCxnSpPr>
        <p:spPr>
          <a:xfrm>
            <a:off x="9263308" y="4282643"/>
            <a:ext cx="260642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0510380" y="323933"/>
            <a:ext cx="56139" cy="4395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59496" y="2200865"/>
            <a:ext cx="8972787" cy="2062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9072787" y="2375916"/>
            <a:ext cx="1449702" cy="19067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865277" y="1620709"/>
            <a:ext cx="1" cy="242737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847528" y="1545278"/>
            <a:ext cx="8280920" cy="196844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10697" y="2950846"/>
            <a:ext cx="8480158" cy="3785652"/>
          </a:xfrm>
          <a:prstGeom prst="rect">
            <a:avLst/>
          </a:prstGeom>
          <a:noFill/>
        </p:spPr>
        <p:txBody>
          <a:bodyPr wrap="square" rtlCol="0">
            <a:spAutoFit/>
          </a:bodyPr>
          <a:lstStyle/>
          <a:p>
            <a:r>
              <a:rPr lang="nb-NO" sz="2400" dirty="0" err="1"/>
              <a:t>Position</a:t>
            </a:r>
            <a:r>
              <a:rPr lang="nb-NO" sz="2400" dirty="0"/>
              <a:t> </a:t>
            </a:r>
            <a:endParaRPr lang="nb-NO" sz="2400" dirty="0" smtClean="0"/>
          </a:p>
          <a:p>
            <a:r>
              <a:rPr lang="nb-NO" sz="2400" dirty="0" smtClean="0"/>
              <a:t>– Latitude - from </a:t>
            </a:r>
            <a:r>
              <a:rPr lang="nb-NO" sz="2400" dirty="0"/>
              <a:t>«</a:t>
            </a:r>
            <a:r>
              <a:rPr lang="nb-NO" sz="2400" dirty="0" err="1"/>
              <a:t>astronomic</a:t>
            </a:r>
            <a:r>
              <a:rPr lang="nb-NO" sz="2400" dirty="0"/>
              <a:t>» </a:t>
            </a:r>
            <a:r>
              <a:rPr lang="nb-NO" sz="2400" dirty="0" err="1" smtClean="0"/>
              <a:t>observations</a:t>
            </a:r>
            <a:endParaRPr lang="nb-NO" sz="2400" dirty="0"/>
          </a:p>
          <a:p>
            <a:pPr lvl="1"/>
            <a:r>
              <a:rPr lang="nb-NO" sz="2400" dirty="0" smtClean="0">
                <a:sym typeface="Wingdings" panose="05000000000000000000" pitchFamily="2" charset="2"/>
              </a:rPr>
              <a:t> </a:t>
            </a:r>
            <a:r>
              <a:rPr lang="nb-NO" sz="2400" dirty="0" smtClean="0"/>
              <a:t>Suns </a:t>
            </a:r>
            <a:r>
              <a:rPr lang="nb-NO" sz="2400" dirty="0" err="1" smtClean="0"/>
              <a:t>max</a:t>
            </a:r>
            <a:r>
              <a:rPr lang="nb-NO" sz="2400" dirty="0" smtClean="0"/>
              <a:t> </a:t>
            </a:r>
            <a:r>
              <a:rPr lang="nb-NO" sz="2400" dirty="0" err="1" smtClean="0"/>
              <a:t>elevation</a:t>
            </a:r>
            <a:r>
              <a:rPr lang="nb-NO" sz="2400" dirty="0" smtClean="0"/>
              <a:t> (angle </a:t>
            </a:r>
            <a:r>
              <a:rPr lang="nb-NO" sz="2400" dirty="0"/>
              <a:t>to </a:t>
            </a:r>
            <a:r>
              <a:rPr lang="nb-NO" sz="2400" dirty="0" err="1"/>
              <a:t>the</a:t>
            </a:r>
            <a:r>
              <a:rPr lang="nb-NO" sz="2400" dirty="0"/>
              <a:t> </a:t>
            </a:r>
            <a:r>
              <a:rPr lang="nb-NO" sz="2400" dirty="0" err="1" smtClean="0"/>
              <a:t>sun</a:t>
            </a:r>
            <a:r>
              <a:rPr lang="nb-NO" sz="2400" dirty="0" smtClean="0"/>
              <a:t>) in a </a:t>
            </a:r>
            <a:r>
              <a:rPr lang="nb-NO" sz="2400" dirty="0" err="1" smtClean="0"/>
              <a:t>day</a:t>
            </a:r>
            <a:endParaRPr lang="nb-NO" sz="2400" dirty="0" smtClean="0"/>
          </a:p>
          <a:p>
            <a:pPr lvl="1"/>
            <a:r>
              <a:rPr lang="nb-NO" sz="2400" dirty="0" smtClean="0">
                <a:sym typeface="Wingdings" panose="05000000000000000000" pitchFamily="2" charset="2"/>
              </a:rPr>
              <a:t> </a:t>
            </a:r>
            <a:r>
              <a:rPr lang="nb-NO" sz="2400" dirty="0" err="1" smtClean="0">
                <a:sym typeface="Wingdings" panose="05000000000000000000" pitchFamily="2" charset="2"/>
              </a:rPr>
              <a:t>Compare</a:t>
            </a:r>
            <a:r>
              <a:rPr lang="nb-NO" sz="2400" dirty="0" smtClean="0">
                <a:sym typeface="Wingdings" panose="05000000000000000000" pitchFamily="2" charset="2"/>
              </a:rPr>
              <a:t> to date to </a:t>
            </a:r>
            <a:r>
              <a:rPr lang="nb-NO" sz="2400" dirty="0" err="1" smtClean="0">
                <a:sym typeface="Wingdings" panose="05000000000000000000" pitchFamily="2" charset="2"/>
              </a:rPr>
              <a:t>find</a:t>
            </a:r>
            <a:r>
              <a:rPr lang="nb-NO" sz="2400" dirty="0" smtClean="0">
                <a:sym typeface="Wingdings" panose="05000000000000000000" pitchFamily="2" charset="2"/>
              </a:rPr>
              <a:t> latitude</a:t>
            </a:r>
            <a:endParaRPr lang="nb-NO" sz="2400" dirty="0"/>
          </a:p>
          <a:p>
            <a:pPr marL="800100" lvl="1" indent="-342900">
              <a:buFont typeface="Wingdings" panose="05000000000000000000" pitchFamily="2" charset="2"/>
              <a:buChar char="à"/>
            </a:pPr>
            <a:r>
              <a:rPr lang="nb-NO" sz="2400" dirty="0" smtClean="0">
                <a:sym typeface="Wingdings" panose="05000000000000000000" pitchFamily="2" charset="2"/>
              </a:rPr>
              <a:t>At </a:t>
            </a:r>
            <a:r>
              <a:rPr lang="nb-NO" sz="2400" dirty="0" err="1" smtClean="0">
                <a:sym typeface="Wingdings" panose="05000000000000000000" pitchFamily="2" charset="2"/>
              </a:rPr>
              <a:t>night</a:t>
            </a:r>
            <a:r>
              <a:rPr lang="nb-NO" sz="2400" dirty="0" smtClean="0">
                <a:sym typeface="Wingdings" panose="05000000000000000000" pitchFamily="2" charset="2"/>
              </a:rPr>
              <a:t>, </a:t>
            </a:r>
            <a:r>
              <a:rPr lang="nb-NO" sz="2400" dirty="0" err="1" smtClean="0">
                <a:sym typeface="Wingdings" panose="05000000000000000000" pitchFamily="2" charset="2"/>
              </a:rPr>
              <a:t>the</a:t>
            </a:r>
            <a:r>
              <a:rPr lang="nb-NO" sz="2400" dirty="0" smtClean="0">
                <a:sym typeface="Wingdings" panose="05000000000000000000" pitchFamily="2" charset="2"/>
              </a:rPr>
              <a:t> p</a:t>
            </a:r>
            <a:r>
              <a:rPr lang="nb-NO" sz="2400" dirty="0" smtClean="0"/>
              <a:t>olar </a:t>
            </a:r>
            <a:r>
              <a:rPr lang="nb-NO" sz="2400" dirty="0"/>
              <a:t>star </a:t>
            </a:r>
            <a:r>
              <a:rPr lang="nb-NO" sz="2400" dirty="0" smtClean="0"/>
              <a:t>is </a:t>
            </a:r>
            <a:r>
              <a:rPr lang="nb-NO" sz="2400" dirty="0" err="1" smtClean="0"/>
              <a:t>relativelly</a:t>
            </a:r>
            <a:r>
              <a:rPr lang="nb-NO" sz="2400" dirty="0" smtClean="0"/>
              <a:t> </a:t>
            </a:r>
            <a:r>
              <a:rPr lang="nb-NO" sz="2400" dirty="0" err="1" smtClean="0"/>
              <a:t>fixed</a:t>
            </a:r>
            <a:r>
              <a:rPr lang="nb-NO" sz="2400" dirty="0" smtClean="0"/>
              <a:t>, </a:t>
            </a:r>
          </a:p>
          <a:p>
            <a:pPr lvl="1"/>
            <a:r>
              <a:rPr lang="nb-NO" sz="2400" dirty="0"/>
              <a:t> </a:t>
            </a:r>
            <a:r>
              <a:rPr lang="nb-NO" sz="2400" dirty="0" smtClean="0"/>
              <a:t>   or more </a:t>
            </a:r>
            <a:r>
              <a:rPr lang="nb-NO" sz="2400" dirty="0" err="1" smtClean="0"/>
              <a:t>complex</a:t>
            </a:r>
            <a:r>
              <a:rPr lang="nb-NO" sz="2400" dirty="0" smtClean="0"/>
              <a:t> </a:t>
            </a:r>
            <a:r>
              <a:rPr lang="nb-NO" sz="2400" dirty="0" err="1" smtClean="0"/>
              <a:t>calculations</a:t>
            </a:r>
            <a:r>
              <a:rPr lang="nb-NO" sz="2400" dirty="0" smtClean="0"/>
              <a:t> </a:t>
            </a:r>
            <a:r>
              <a:rPr lang="nb-NO" sz="2400" dirty="0" err="1" smtClean="0"/>
              <a:t>can</a:t>
            </a:r>
            <a:r>
              <a:rPr lang="nb-NO" sz="2400" dirty="0" smtClean="0"/>
              <a:t> be done </a:t>
            </a:r>
            <a:r>
              <a:rPr lang="nb-NO" sz="2400" dirty="0" err="1" smtClean="0"/>
              <a:t>with</a:t>
            </a:r>
            <a:r>
              <a:rPr lang="nb-NO" sz="2400" dirty="0" smtClean="0"/>
              <a:t> stars/</a:t>
            </a:r>
            <a:r>
              <a:rPr lang="nb-NO" sz="2400" dirty="0" err="1" smtClean="0"/>
              <a:t>distant</a:t>
            </a:r>
            <a:r>
              <a:rPr lang="nb-NO" sz="2400" dirty="0" smtClean="0"/>
              <a:t> </a:t>
            </a:r>
            <a:r>
              <a:rPr lang="nb-NO" sz="2400" dirty="0" err="1" smtClean="0"/>
              <a:t>galaxies</a:t>
            </a:r>
            <a:r>
              <a:rPr lang="nb-NO" sz="2400" dirty="0" smtClean="0"/>
              <a:t>/</a:t>
            </a:r>
            <a:r>
              <a:rPr lang="nb-NO" sz="2400" dirty="0" err="1" smtClean="0"/>
              <a:t>quasars</a:t>
            </a:r>
            <a:endParaRPr lang="nb-NO" sz="2400" dirty="0" smtClean="0"/>
          </a:p>
          <a:p>
            <a:pPr marL="214313" indent="-214313">
              <a:buFontTx/>
              <a:buChar char="-"/>
            </a:pPr>
            <a:endParaRPr lang="en-US" sz="2400" dirty="0" smtClean="0"/>
          </a:p>
          <a:p>
            <a:pPr marL="214313" indent="-214313">
              <a:buFontTx/>
              <a:buChar char="-"/>
            </a:pPr>
            <a:r>
              <a:rPr lang="en-US" sz="2400" dirty="0" smtClean="0"/>
              <a:t>Longitude: Sun straight south = Local Noon 12:00</a:t>
            </a:r>
            <a:r>
              <a:rPr lang="en-US" sz="2400" baseline="30000" dirty="0" smtClean="0"/>
              <a:t> </a:t>
            </a:r>
            <a:endParaRPr lang="en-US" sz="2400" dirty="0" smtClean="0"/>
          </a:p>
          <a:p>
            <a:pPr lvl="1"/>
            <a:r>
              <a:rPr lang="en-US" sz="2400" dirty="0" smtClean="0">
                <a:sym typeface="Wingdings" panose="05000000000000000000" pitchFamily="2" charset="2"/>
              </a:rPr>
              <a:t>Difference with </a:t>
            </a:r>
            <a:r>
              <a:rPr lang="en-US" sz="2400" dirty="0" smtClean="0"/>
              <a:t>a reference clock gives the longitude </a:t>
            </a:r>
            <a:endParaRPr lang="en-US" sz="2400" dirty="0"/>
          </a:p>
        </p:txBody>
      </p:sp>
      <p:sp>
        <p:nvSpPr>
          <p:cNvPr id="28" name="Arc 27"/>
          <p:cNvSpPr/>
          <p:nvPr/>
        </p:nvSpPr>
        <p:spPr>
          <a:xfrm rot="15260041">
            <a:off x="9506791" y="3097862"/>
            <a:ext cx="360261" cy="367370"/>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29" name="Arc 28"/>
          <p:cNvSpPr/>
          <p:nvPr/>
        </p:nvSpPr>
        <p:spPr>
          <a:xfrm rot="17047889">
            <a:off x="9652318" y="2786997"/>
            <a:ext cx="326718" cy="537647"/>
          </a:xfrm>
          <a:prstGeom prst="arc">
            <a:avLst/>
          </a:prstGeom>
          <a:ln w="19050">
            <a:solidFill>
              <a:srgbClr val="062FFE"/>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30" name="Arc 29"/>
          <p:cNvSpPr/>
          <p:nvPr/>
        </p:nvSpPr>
        <p:spPr>
          <a:xfrm rot="17047889">
            <a:off x="10362980" y="3943271"/>
            <a:ext cx="281783" cy="325916"/>
          </a:xfrm>
          <a:prstGeom prst="arc">
            <a:avLst/>
          </a:prstGeom>
          <a:ln w="19050">
            <a:solidFill>
              <a:srgbClr val="062FFE"/>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sp>
        <p:nvSpPr>
          <p:cNvPr id="31" name="Arc 30"/>
          <p:cNvSpPr/>
          <p:nvPr/>
        </p:nvSpPr>
        <p:spPr>
          <a:xfrm rot="13842245">
            <a:off x="10212295" y="3712964"/>
            <a:ext cx="218295" cy="584871"/>
          </a:xfrm>
          <a:prstGeom prst="arc">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104" y="527099"/>
            <a:ext cx="1048266" cy="649802"/>
          </a:xfrm>
          <a:prstGeom prst="rect">
            <a:avLst/>
          </a:prstGeom>
        </p:spPr>
      </p:pic>
      <p:sp>
        <p:nvSpPr>
          <p:cNvPr id="27" name="Arc 26"/>
          <p:cNvSpPr/>
          <p:nvPr/>
        </p:nvSpPr>
        <p:spPr>
          <a:xfrm rot="14007210">
            <a:off x="9883219" y="3540390"/>
            <a:ext cx="891281" cy="930018"/>
          </a:xfrm>
          <a:prstGeom prst="arc">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rot="13588762">
            <a:off x="9534584" y="3971493"/>
            <a:ext cx="304673" cy="356356"/>
          </a:xfrm>
          <a:prstGeom prst="arc">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p:cNvSpPr txBox="1"/>
          <p:nvPr/>
        </p:nvSpPr>
        <p:spPr>
          <a:xfrm>
            <a:off x="626164" y="188640"/>
            <a:ext cx="5565086" cy="523220"/>
          </a:xfrm>
          <a:prstGeom prst="rect">
            <a:avLst/>
          </a:prstGeom>
          <a:noFill/>
        </p:spPr>
        <p:txBody>
          <a:bodyPr wrap="square" rtlCol="0">
            <a:spAutoFit/>
          </a:bodyPr>
          <a:lstStyle/>
          <a:p>
            <a:r>
              <a:rPr lang="nb-NO" sz="2800" b="1" dirty="0" smtClean="0"/>
              <a:t>POSITION: Latitude and Longitude?</a:t>
            </a:r>
            <a:endParaRPr lang="nn-NO" sz="2800" b="1" dirty="0"/>
          </a:p>
        </p:txBody>
      </p:sp>
    </p:spTree>
    <p:extLst>
      <p:ext uri="{BB962C8B-B14F-4D97-AF65-F5344CB8AC3E}">
        <p14:creationId xmlns:p14="http://schemas.microsoft.com/office/powerpoint/2010/main" val="16762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4" grpId="0"/>
      <p:bldP spid="28" grpId="0" animBg="1"/>
      <p:bldP spid="29" grpId="0" animBg="1"/>
      <p:bldP spid="30" grpId="0" animBg="1"/>
      <p:bldP spid="31" grpId="0" animBg="1"/>
      <p:bldP spid="27" grpId="0"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Breidde"/>
          <p:cNvPicPr>
            <a:picLocks noChangeAspect="1" noChangeArrowheads="1"/>
          </p:cNvPicPr>
          <p:nvPr/>
        </p:nvPicPr>
        <p:blipFill>
          <a:blip r:embed="rId2">
            <a:extLst>
              <a:ext uri="{28A0092B-C50C-407E-A947-70E740481C1C}">
                <a14:useLocalDpi xmlns:a14="http://schemas.microsoft.com/office/drawing/2010/main" val="0"/>
              </a:ext>
            </a:extLst>
          </a:blip>
          <a:srcRect l="11774" t="12325" b="2841"/>
          <a:stretch>
            <a:fillRect/>
          </a:stretch>
        </p:blipFill>
        <p:spPr bwMode="auto">
          <a:xfrm>
            <a:off x="280989" y="1246188"/>
            <a:ext cx="540067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067425" y="2139385"/>
            <a:ext cx="5857875" cy="2677656"/>
          </a:xfrm>
          <a:prstGeom prst="rect">
            <a:avLst/>
          </a:prstGeom>
          <a:noFill/>
        </p:spPr>
        <p:txBody>
          <a:bodyPr wrap="square" rtlCol="0">
            <a:spAutoFit/>
          </a:bodyPr>
          <a:lstStyle/>
          <a:p>
            <a:r>
              <a:rPr lang="nb-NO" sz="2800" dirty="0" smtClean="0"/>
              <a:t>If </a:t>
            </a:r>
            <a:r>
              <a:rPr lang="nb-NO" sz="2800" dirty="0" err="1" smtClean="0"/>
              <a:t>the</a:t>
            </a:r>
            <a:r>
              <a:rPr lang="nb-NO" sz="2800" dirty="0" smtClean="0"/>
              <a:t> Earth </a:t>
            </a:r>
            <a:r>
              <a:rPr lang="nb-NO" sz="2800" dirty="0" err="1" smtClean="0"/>
              <a:t>isn’t</a:t>
            </a:r>
            <a:r>
              <a:rPr lang="nb-NO" sz="2800" dirty="0" smtClean="0"/>
              <a:t> a </a:t>
            </a:r>
            <a:r>
              <a:rPr lang="nb-NO" sz="2800" dirty="0" err="1" smtClean="0"/>
              <a:t>perfect</a:t>
            </a:r>
            <a:r>
              <a:rPr lang="nb-NO" sz="2800" dirty="0" smtClean="0"/>
              <a:t> </a:t>
            </a:r>
            <a:r>
              <a:rPr lang="nb-NO" sz="2800" dirty="0" err="1" smtClean="0"/>
              <a:t>sphere</a:t>
            </a:r>
            <a:r>
              <a:rPr lang="nb-NO" sz="2800" dirty="0" smtClean="0"/>
              <a:t>, </a:t>
            </a:r>
            <a:r>
              <a:rPr lang="nb-NO" sz="2800" dirty="0" err="1" smtClean="0"/>
              <a:t>then</a:t>
            </a:r>
            <a:r>
              <a:rPr lang="nb-NO" sz="2800" dirty="0" smtClean="0"/>
              <a:t> </a:t>
            </a:r>
            <a:r>
              <a:rPr lang="nb-NO" sz="2800" dirty="0" err="1" smtClean="0"/>
              <a:t>the</a:t>
            </a:r>
            <a:r>
              <a:rPr lang="nb-NO" sz="2800" dirty="0" smtClean="0"/>
              <a:t> latitude as </a:t>
            </a:r>
            <a:r>
              <a:rPr lang="nb-NO" sz="2800" dirty="0" err="1" smtClean="0"/>
              <a:t>measured</a:t>
            </a:r>
            <a:r>
              <a:rPr lang="nb-NO" sz="2800" dirty="0" smtClean="0"/>
              <a:t> from </a:t>
            </a:r>
            <a:r>
              <a:rPr lang="nb-NO" sz="2800" dirty="0" err="1" smtClean="0"/>
              <a:t>the</a:t>
            </a:r>
            <a:r>
              <a:rPr lang="nb-NO" sz="2800" dirty="0" smtClean="0"/>
              <a:t> </a:t>
            </a:r>
            <a:r>
              <a:rPr lang="nb-NO" sz="2800" dirty="0" err="1" smtClean="0"/>
              <a:t>surface</a:t>
            </a:r>
            <a:r>
              <a:rPr lang="nb-NO" sz="2800" dirty="0" smtClean="0"/>
              <a:t> </a:t>
            </a:r>
            <a:r>
              <a:rPr lang="nb-NO" sz="2800" dirty="0" err="1" smtClean="0"/>
              <a:t>isn’t</a:t>
            </a:r>
            <a:r>
              <a:rPr lang="nb-NO" sz="2800" dirty="0" smtClean="0"/>
              <a:t> </a:t>
            </a:r>
            <a:r>
              <a:rPr lang="nb-NO" sz="2800" dirty="0" err="1" smtClean="0"/>
              <a:t>the</a:t>
            </a:r>
            <a:r>
              <a:rPr lang="nb-NO" sz="2800" dirty="0" smtClean="0"/>
              <a:t> angle at </a:t>
            </a:r>
            <a:r>
              <a:rPr lang="nb-NO" sz="2800" dirty="0" err="1" smtClean="0"/>
              <a:t>the</a:t>
            </a:r>
            <a:r>
              <a:rPr lang="nb-NO" sz="2800" dirty="0" smtClean="0"/>
              <a:t> </a:t>
            </a:r>
            <a:r>
              <a:rPr lang="nb-NO" sz="2800" dirty="0" err="1" smtClean="0"/>
              <a:t>Earth’s</a:t>
            </a:r>
            <a:r>
              <a:rPr lang="nb-NO" sz="2800" dirty="0" smtClean="0"/>
              <a:t> </a:t>
            </a:r>
            <a:r>
              <a:rPr lang="nb-NO" sz="2800" dirty="0" err="1" smtClean="0"/>
              <a:t>center</a:t>
            </a:r>
            <a:r>
              <a:rPr lang="nb-NO" sz="2800" dirty="0" smtClean="0"/>
              <a:t>, </a:t>
            </a:r>
            <a:r>
              <a:rPr lang="nb-NO" sz="2800" dirty="0" err="1" smtClean="0"/>
              <a:t>but</a:t>
            </a:r>
            <a:r>
              <a:rPr lang="nb-NO" sz="2800" dirty="0" smtClean="0"/>
              <a:t> at </a:t>
            </a:r>
            <a:r>
              <a:rPr lang="nb-NO" sz="2800" dirty="0" err="1" smtClean="0"/>
              <a:t>the</a:t>
            </a:r>
            <a:r>
              <a:rPr lang="nb-NO" sz="2800" dirty="0" smtClean="0"/>
              <a:t> </a:t>
            </a:r>
            <a:r>
              <a:rPr lang="nb-NO" sz="2800" dirty="0" err="1" smtClean="0"/>
              <a:t>intersection</a:t>
            </a:r>
            <a:r>
              <a:rPr lang="nb-NO" sz="2800" dirty="0" smtClean="0"/>
              <a:t> </a:t>
            </a:r>
            <a:r>
              <a:rPr lang="nb-NO" sz="2800" dirty="0" err="1" smtClean="0"/>
              <a:t>of</a:t>
            </a:r>
            <a:r>
              <a:rPr lang="nb-NO" sz="2800" dirty="0" smtClean="0"/>
              <a:t> </a:t>
            </a:r>
            <a:r>
              <a:rPr lang="nb-NO" sz="2800" dirty="0" err="1" smtClean="0"/>
              <a:t>the</a:t>
            </a:r>
            <a:r>
              <a:rPr lang="nb-NO" sz="2800" dirty="0" smtClean="0"/>
              <a:t> normal to </a:t>
            </a:r>
            <a:r>
              <a:rPr lang="nb-NO" sz="2800" dirty="0" err="1" smtClean="0"/>
              <a:t>the</a:t>
            </a:r>
            <a:r>
              <a:rPr lang="nb-NO" sz="2800" dirty="0" smtClean="0"/>
              <a:t> </a:t>
            </a:r>
            <a:r>
              <a:rPr lang="nb-NO" sz="2800" dirty="0" err="1" smtClean="0"/>
              <a:t>surface</a:t>
            </a:r>
            <a:r>
              <a:rPr lang="nb-NO" sz="2800" dirty="0" smtClean="0"/>
              <a:t> (</a:t>
            </a:r>
            <a:r>
              <a:rPr lang="nb-NO" sz="2800" dirty="0" err="1" smtClean="0"/>
              <a:t>actually</a:t>
            </a:r>
            <a:r>
              <a:rPr lang="nb-NO" sz="2800" dirty="0" smtClean="0"/>
              <a:t>, </a:t>
            </a:r>
            <a:r>
              <a:rPr lang="nb-NO" sz="2800" dirty="0" err="1" smtClean="0"/>
              <a:t>the</a:t>
            </a:r>
            <a:r>
              <a:rPr lang="nb-NO" sz="2800" dirty="0" smtClean="0"/>
              <a:t> </a:t>
            </a:r>
            <a:r>
              <a:rPr lang="nb-NO" sz="2800" dirty="0" err="1" smtClean="0"/>
              <a:t>Ellipsoid</a:t>
            </a:r>
            <a:r>
              <a:rPr lang="nb-NO" sz="2800" dirty="0" smtClean="0"/>
              <a:t>) and </a:t>
            </a:r>
            <a:r>
              <a:rPr lang="nb-NO" sz="2800" dirty="0" err="1" smtClean="0"/>
              <a:t>the</a:t>
            </a:r>
            <a:r>
              <a:rPr lang="nb-NO" sz="2800" dirty="0" smtClean="0"/>
              <a:t> </a:t>
            </a:r>
            <a:r>
              <a:rPr lang="nb-NO" sz="2800" dirty="0" err="1" smtClean="0"/>
              <a:t>equatorial</a:t>
            </a:r>
            <a:r>
              <a:rPr lang="nb-NO" sz="2800" dirty="0" smtClean="0"/>
              <a:t> plane.</a:t>
            </a:r>
            <a:endParaRPr lang="en-US" sz="2800" dirty="0"/>
          </a:p>
        </p:txBody>
      </p:sp>
    </p:spTree>
    <p:extLst>
      <p:ext uri="{BB962C8B-B14F-4D97-AF65-F5344CB8AC3E}">
        <p14:creationId xmlns:p14="http://schemas.microsoft.com/office/powerpoint/2010/main" val="851462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09411"/>
            <a:ext cx="6733056" cy="4148589"/>
          </a:xfrm>
          <a:prstGeom prst="rect">
            <a:avLst/>
          </a:prstGeom>
        </p:spPr>
      </p:pic>
      <p:pic>
        <p:nvPicPr>
          <p:cNvPr id="3" name="Picture 2"/>
          <p:cNvPicPr>
            <a:picLocks noChangeAspect="1"/>
          </p:cNvPicPr>
          <p:nvPr/>
        </p:nvPicPr>
        <p:blipFill>
          <a:blip r:embed="rId3"/>
          <a:stretch>
            <a:fillRect/>
          </a:stretch>
        </p:blipFill>
        <p:spPr>
          <a:xfrm>
            <a:off x="6751856" y="781050"/>
            <a:ext cx="5440144" cy="5625038"/>
          </a:xfrm>
          <a:prstGeom prst="rect">
            <a:avLst/>
          </a:prstGeom>
        </p:spPr>
      </p:pic>
      <p:sp>
        <p:nvSpPr>
          <p:cNvPr id="4" name="TextBox 3"/>
          <p:cNvSpPr txBox="1"/>
          <p:nvPr/>
        </p:nvSpPr>
        <p:spPr>
          <a:xfrm>
            <a:off x="1914525" y="1186885"/>
            <a:ext cx="5857875" cy="523220"/>
          </a:xfrm>
          <a:prstGeom prst="rect">
            <a:avLst/>
          </a:prstGeom>
          <a:noFill/>
        </p:spPr>
        <p:txBody>
          <a:bodyPr wrap="square" rtlCol="0">
            <a:spAutoFit/>
          </a:bodyPr>
          <a:lstStyle/>
          <a:p>
            <a:r>
              <a:rPr lang="nb-NO" sz="2800" smtClean="0"/>
              <a:t>Egg or Peach?</a:t>
            </a:r>
            <a:endParaRPr lang="en-US" sz="2800" dirty="0"/>
          </a:p>
        </p:txBody>
      </p:sp>
      <p:sp>
        <p:nvSpPr>
          <p:cNvPr id="5" name="Rectangle 4"/>
          <p:cNvSpPr/>
          <p:nvPr/>
        </p:nvSpPr>
        <p:spPr>
          <a:xfrm>
            <a:off x="5978056" y="901184"/>
            <a:ext cx="2198038"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nb-NO" altLang="nb-NO" dirty="0" err="1">
                <a:latin typeface="Arial" panose="020B0604020202020204" pitchFamily="34" charset="0"/>
              </a:rPr>
              <a:t>Cassini</a:t>
            </a:r>
            <a:r>
              <a:rPr lang="nb-NO" altLang="nb-NO" dirty="0">
                <a:latin typeface="Arial" panose="020B0604020202020204" pitchFamily="34" charset="0"/>
              </a:rPr>
              <a:t> and La Hire</a:t>
            </a:r>
            <a:endParaRPr lang="en-US" dirty="0"/>
          </a:p>
        </p:txBody>
      </p:sp>
      <p:cxnSp>
        <p:nvCxnSpPr>
          <p:cNvPr id="7" name="Straight Arrow Connector 6"/>
          <p:cNvCxnSpPr/>
          <p:nvPr/>
        </p:nvCxnSpPr>
        <p:spPr>
          <a:xfrm>
            <a:off x="7248525" y="1270516"/>
            <a:ext cx="609600" cy="84542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576245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20840" y="0"/>
            <a:ext cx="44227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690" y="188913"/>
            <a:ext cx="2887663" cy="4183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1152" y="4371975"/>
            <a:ext cx="3211512" cy="243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7" name="TextBox 2"/>
          <p:cNvSpPr txBox="1">
            <a:spLocks noChangeArrowheads="1"/>
          </p:cNvSpPr>
          <p:nvPr/>
        </p:nvSpPr>
        <p:spPr bwMode="auto">
          <a:xfrm>
            <a:off x="242263" y="1634113"/>
            <a:ext cx="29523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dirty="0" err="1">
                <a:latin typeface="Arial" panose="020B0604020202020204" pitchFamily="34" charset="0"/>
              </a:rPr>
              <a:t>Struves</a:t>
            </a:r>
            <a:r>
              <a:rPr lang="nb-NO" altLang="nb-NO" sz="1800" dirty="0">
                <a:latin typeface="Arial" panose="020B0604020202020204" pitchFamily="34" charset="0"/>
              </a:rPr>
              <a:t> </a:t>
            </a:r>
            <a:r>
              <a:rPr lang="nb-NO" altLang="nb-NO" sz="1800" dirty="0" smtClean="0">
                <a:latin typeface="Arial" panose="020B0604020202020204" pitchFamily="34" charset="0"/>
              </a:rPr>
              <a:t>meridian </a:t>
            </a:r>
            <a:r>
              <a:rPr lang="nb-NO" altLang="nb-NO" sz="1800" dirty="0" err="1" smtClean="0">
                <a:latin typeface="Arial" panose="020B0604020202020204" pitchFamily="34" charset="0"/>
              </a:rPr>
              <a:t>arc</a:t>
            </a:r>
            <a:endParaRPr lang="nb-NO" altLang="nb-NO" sz="1800" dirty="0">
              <a:latin typeface="Arial" panose="020B0604020202020204" pitchFamily="34" charset="0"/>
            </a:endParaRPr>
          </a:p>
          <a:p>
            <a:pPr eaLnBrk="1" hangingPunct="1">
              <a:spcBef>
                <a:spcPct val="0"/>
              </a:spcBef>
              <a:buFontTx/>
              <a:buNone/>
            </a:pPr>
            <a:r>
              <a:rPr lang="nb-NO" altLang="nb-NO" sz="1800" dirty="0">
                <a:latin typeface="Arial" panose="020B0604020202020204" pitchFamily="34" charset="0"/>
              </a:rPr>
              <a:t>1816-1855</a:t>
            </a:r>
          </a:p>
        </p:txBody>
      </p:sp>
      <p:sp>
        <p:nvSpPr>
          <p:cNvPr id="6" name="TextBox 2"/>
          <p:cNvSpPr txBox="1">
            <a:spLocks noChangeArrowheads="1"/>
          </p:cNvSpPr>
          <p:nvPr/>
        </p:nvSpPr>
        <p:spPr bwMode="auto">
          <a:xfrm>
            <a:off x="212106" y="332656"/>
            <a:ext cx="29911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800" b="1" dirty="0" err="1" smtClean="0">
                <a:latin typeface="Arial" panose="020B0604020202020204" pitchFamily="34" charset="0"/>
              </a:rPr>
              <a:t>Size</a:t>
            </a:r>
            <a:r>
              <a:rPr lang="nb-NO" altLang="nb-NO" sz="2800" b="1" dirty="0" smtClean="0">
                <a:latin typeface="Arial" panose="020B0604020202020204" pitchFamily="34" charset="0"/>
              </a:rPr>
              <a:t> </a:t>
            </a:r>
            <a:r>
              <a:rPr lang="nb-NO" altLang="nb-NO" sz="2800" b="1" dirty="0" err="1" smtClean="0">
                <a:latin typeface="Arial" panose="020B0604020202020204" pitchFamily="34" charset="0"/>
              </a:rPr>
              <a:t>of</a:t>
            </a:r>
            <a:r>
              <a:rPr lang="nb-NO" altLang="nb-NO" sz="2800" b="1" dirty="0" smtClean="0">
                <a:latin typeface="Arial" panose="020B0604020202020204" pitchFamily="34" charset="0"/>
              </a:rPr>
              <a:t> </a:t>
            </a:r>
            <a:r>
              <a:rPr lang="nb-NO" altLang="nb-NO" sz="2800" b="1" dirty="0" err="1" smtClean="0">
                <a:latin typeface="Arial" panose="020B0604020202020204" pitchFamily="34" charset="0"/>
              </a:rPr>
              <a:t>the</a:t>
            </a:r>
            <a:r>
              <a:rPr lang="nb-NO" altLang="nb-NO" sz="2800" b="1" dirty="0" smtClean="0">
                <a:latin typeface="Arial" panose="020B0604020202020204" pitchFamily="34" charset="0"/>
              </a:rPr>
              <a:t> Earth</a:t>
            </a:r>
          </a:p>
          <a:p>
            <a:pPr eaLnBrk="1" hangingPunct="1">
              <a:spcBef>
                <a:spcPct val="0"/>
              </a:spcBef>
              <a:buFontTx/>
              <a:buNone/>
            </a:pPr>
            <a:r>
              <a:rPr lang="nb-NO" altLang="nb-NO" sz="2800" b="1" dirty="0" smtClean="0">
                <a:latin typeface="Arial" panose="020B0604020202020204" pitchFamily="34" charset="0"/>
              </a:rPr>
              <a:t>(meridian </a:t>
            </a:r>
            <a:r>
              <a:rPr lang="nb-NO" altLang="nb-NO" sz="2800" b="1" dirty="0" err="1">
                <a:latin typeface="Arial" panose="020B0604020202020204" pitchFamily="34" charset="0"/>
              </a:rPr>
              <a:t>arc</a:t>
            </a:r>
            <a:r>
              <a:rPr lang="nb-NO" altLang="nb-NO" sz="2800" b="1" dirty="0">
                <a:latin typeface="Arial" panose="020B0604020202020204" pitchFamily="34" charset="0"/>
              </a:rPr>
              <a:t>)</a:t>
            </a:r>
          </a:p>
        </p:txBody>
      </p:sp>
    </p:spTree>
    <p:extLst>
      <p:ext uri="{BB962C8B-B14F-4D97-AF65-F5344CB8AC3E}">
        <p14:creationId xmlns:p14="http://schemas.microsoft.com/office/powerpoint/2010/main" val="17284829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Box 2"/>
          <p:cNvSpPr txBox="1">
            <a:spLocks noChangeArrowheads="1"/>
          </p:cNvSpPr>
          <p:nvPr/>
        </p:nvSpPr>
        <p:spPr bwMode="auto">
          <a:xfrm>
            <a:off x="117390" y="817057"/>
            <a:ext cx="6122625"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nb-NO" altLang="nb-NO" sz="1800" dirty="0" smtClean="0">
                <a:latin typeface="Arial" panose="020B0604020202020204" pitchFamily="34" charset="0"/>
              </a:rPr>
              <a:t>1733-1744 : Missions in </a:t>
            </a:r>
            <a:r>
              <a:rPr lang="nb-NO" altLang="nb-NO" sz="1800" dirty="0">
                <a:latin typeface="Arial" panose="020B0604020202020204" pitchFamily="34" charset="0"/>
              </a:rPr>
              <a:t>Lappland </a:t>
            </a:r>
            <a:r>
              <a:rPr lang="nb-NO" altLang="nb-NO" sz="1800" dirty="0" smtClean="0">
                <a:latin typeface="Arial" panose="020B0604020202020204" pitchFamily="34" charset="0"/>
              </a:rPr>
              <a:t>(</a:t>
            </a:r>
            <a:r>
              <a:rPr lang="nb-NO" altLang="nb-NO" sz="1800" dirty="0" err="1" smtClean="0">
                <a:latin typeface="Arial" panose="020B0604020202020204" pitchFamily="34" charset="0"/>
              </a:rPr>
              <a:t>Maupertuis</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Celcius</a:t>
            </a:r>
            <a:r>
              <a:rPr lang="nb-NO" altLang="nb-NO" sz="1800" dirty="0" smtClean="0">
                <a:latin typeface="Arial" panose="020B0604020202020204" pitchFamily="34" charset="0"/>
              </a:rPr>
              <a:t> et al.) and </a:t>
            </a:r>
            <a:r>
              <a:rPr lang="nb-NO" altLang="nb-NO" sz="1800" dirty="0">
                <a:latin typeface="Arial" panose="020B0604020202020204" pitchFamily="34" charset="0"/>
              </a:rPr>
              <a:t>Peru (La </a:t>
            </a:r>
            <a:r>
              <a:rPr lang="nb-NO" altLang="nb-NO" sz="1800" dirty="0" err="1">
                <a:latin typeface="Arial" panose="020B0604020202020204" pitchFamily="34" charset="0"/>
              </a:rPr>
              <a:t>Condamine</a:t>
            </a:r>
            <a:r>
              <a:rPr lang="nb-NO" altLang="nb-NO" sz="1800" dirty="0">
                <a:latin typeface="Arial" panose="020B0604020202020204" pitchFamily="34" charset="0"/>
              </a:rPr>
              <a:t> et al.) </a:t>
            </a:r>
            <a:r>
              <a:rPr lang="nb-NO" altLang="nb-NO" sz="1800" dirty="0" err="1">
                <a:latin typeface="Arial" panose="020B0604020202020204" pitchFamily="34" charset="0"/>
              </a:rPr>
              <a:t>were</a:t>
            </a:r>
            <a:r>
              <a:rPr lang="nb-NO" altLang="nb-NO" sz="1800" dirty="0">
                <a:latin typeface="Arial" panose="020B0604020202020204" pitchFamily="34" charset="0"/>
              </a:rPr>
              <a:t> </a:t>
            </a:r>
            <a:r>
              <a:rPr lang="nb-NO" altLang="nb-NO" sz="1800" dirty="0" err="1" smtClean="0">
                <a:latin typeface="Arial" panose="020B0604020202020204" pitchFamily="34" charset="0"/>
              </a:rPr>
              <a:t>organized</a:t>
            </a:r>
            <a:r>
              <a:rPr lang="nb-NO" altLang="nb-NO" sz="1800" dirty="0" smtClean="0">
                <a:latin typeface="Arial" panose="020B0604020202020204" pitchFamily="34" charset="0"/>
              </a:rPr>
              <a:t> to </a:t>
            </a:r>
            <a:r>
              <a:rPr lang="nb-NO" altLang="nb-NO" sz="1800" dirty="0" err="1" smtClean="0">
                <a:latin typeface="Arial" panose="020B0604020202020204" pitchFamily="34" charset="0"/>
              </a:rPr>
              <a:t>measured</a:t>
            </a:r>
            <a:r>
              <a:rPr lang="nb-NO" altLang="nb-NO" sz="1800" dirty="0" smtClean="0">
                <a:latin typeface="Arial" panose="020B0604020202020204" pitchFamily="34" charset="0"/>
              </a:rPr>
              <a:t> more </a:t>
            </a:r>
            <a:r>
              <a:rPr lang="nb-NO" altLang="nb-NO" sz="1800" dirty="0" err="1" smtClean="0">
                <a:latin typeface="Arial" panose="020B0604020202020204" pitchFamily="34" charset="0"/>
              </a:rPr>
              <a:t>extreme</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variations</a:t>
            </a:r>
            <a:r>
              <a:rPr lang="nb-NO" altLang="nb-NO" sz="1800" dirty="0" smtClean="0">
                <a:latin typeface="Arial" panose="020B0604020202020204" pitchFamily="34" charset="0"/>
              </a:rPr>
              <a:t>. The Paris </a:t>
            </a:r>
            <a:r>
              <a:rPr lang="nb-NO" altLang="nb-NO" sz="1800" dirty="0" err="1" smtClean="0">
                <a:latin typeface="Arial" panose="020B0604020202020204" pitchFamily="34" charset="0"/>
              </a:rPr>
              <a:t>one</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was</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also</a:t>
            </a:r>
            <a:r>
              <a:rPr lang="nb-NO" altLang="nb-NO" sz="1800" dirty="0" smtClean="0">
                <a:latin typeface="Arial" panose="020B0604020202020204" pitchFamily="34" charset="0"/>
              </a:rPr>
              <a:t> re-</a:t>
            </a:r>
            <a:r>
              <a:rPr lang="nb-NO" altLang="nb-NO" sz="1800" dirty="0" err="1" smtClean="0">
                <a:latin typeface="Arial" panose="020B0604020202020204" pitchFamily="34" charset="0"/>
              </a:rPr>
              <a:t>measured</a:t>
            </a:r>
            <a:r>
              <a:rPr lang="nb-NO" altLang="nb-NO" sz="1800" dirty="0" smtClean="0">
                <a:latin typeface="Arial" panose="020B0604020202020204" pitchFamily="34" charset="0"/>
              </a:rPr>
              <a:t>. </a:t>
            </a:r>
            <a:r>
              <a:rPr lang="nb-NO" altLang="nb-NO" sz="1800" dirty="0" err="1">
                <a:latin typeface="Arial" panose="020B0604020202020204" pitchFamily="34" charset="0"/>
                <a:sym typeface="Wingdings" panose="05000000000000000000" pitchFamily="2" charset="2"/>
              </a:rPr>
              <a:t>Additionnal</a:t>
            </a:r>
            <a:r>
              <a:rPr lang="nb-NO" altLang="nb-NO" sz="1800" dirty="0">
                <a:latin typeface="Arial" panose="020B0604020202020204" pitchFamily="34" charset="0"/>
                <a:sym typeface="Wingdings" panose="05000000000000000000" pitchFamily="2" charset="2"/>
              </a:rPr>
              <a:t> </a:t>
            </a:r>
            <a:r>
              <a:rPr lang="nb-NO" altLang="nb-NO" sz="1800" dirty="0" err="1">
                <a:latin typeface="Arial" panose="020B0604020202020204" pitchFamily="34" charset="0"/>
                <a:sym typeface="Wingdings" panose="05000000000000000000" pitchFamily="2" charset="2"/>
              </a:rPr>
              <a:t>mission</a:t>
            </a:r>
            <a:r>
              <a:rPr lang="nb-NO" altLang="nb-NO" sz="1800" dirty="0">
                <a:latin typeface="Arial" panose="020B0604020202020204" pitchFamily="34" charset="0"/>
                <a:sym typeface="Wingdings" panose="05000000000000000000" pitchFamily="2" charset="2"/>
              </a:rPr>
              <a:t> at </a:t>
            </a:r>
            <a:r>
              <a:rPr lang="nb-NO" altLang="nb-NO" sz="1800" dirty="0" err="1">
                <a:latin typeface="Arial" panose="020B0604020202020204" pitchFamily="34" charset="0"/>
                <a:sym typeface="Wingdings" panose="05000000000000000000" pitchFamily="2" charset="2"/>
              </a:rPr>
              <a:t>the</a:t>
            </a:r>
            <a:r>
              <a:rPr lang="nb-NO" altLang="nb-NO" sz="1800" dirty="0">
                <a:latin typeface="Arial" panose="020B0604020202020204" pitchFamily="34" charset="0"/>
                <a:sym typeface="Wingdings" panose="05000000000000000000" pitchFamily="2" charset="2"/>
              </a:rPr>
              <a:t> </a:t>
            </a:r>
            <a:r>
              <a:rPr lang="nb-NO" altLang="nb-NO" sz="1800" dirty="0" err="1">
                <a:latin typeface="Arial" panose="020B0604020202020204" pitchFamily="34" charset="0"/>
                <a:sym typeface="Wingdings" panose="05000000000000000000" pitchFamily="2" charset="2"/>
              </a:rPr>
              <a:t>Cap</a:t>
            </a:r>
            <a:r>
              <a:rPr lang="nb-NO" altLang="nb-NO" sz="1800" dirty="0">
                <a:latin typeface="Arial" panose="020B0604020202020204" pitchFamily="34" charset="0"/>
                <a:sym typeface="Wingdings" panose="05000000000000000000" pitchFamily="2" charset="2"/>
              </a:rPr>
              <a:t> </a:t>
            </a:r>
            <a:r>
              <a:rPr lang="nb-NO" altLang="nb-NO" sz="1800" dirty="0" err="1">
                <a:latin typeface="Arial" panose="020B0604020202020204" pitchFamily="34" charset="0"/>
                <a:sym typeface="Wingdings" panose="05000000000000000000" pitchFamily="2" charset="2"/>
              </a:rPr>
              <a:t>of</a:t>
            </a:r>
            <a:r>
              <a:rPr lang="nb-NO" altLang="nb-NO" sz="1800" dirty="0">
                <a:latin typeface="Arial" panose="020B0604020202020204" pitchFamily="34" charset="0"/>
                <a:sym typeface="Wingdings" panose="05000000000000000000" pitchFamily="2" charset="2"/>
              </a:rPr>
              <a:t> Good Hope (1751</a:t>
            </a:r>
            <a:r>
              <a:rPr lang="nb-NO" altLang="nb-NO" sz="1800" dirty="0" smtClean="0">
                <a:latin typeface="Arial" panose="020B0604020202020204" pitchFamily="34" charset="0"/>
                <a:sym typeface="Wingdings" panose="05000000000000000000" pitchFamily="2" charset="2"/>
              </a:rPr>
              <a:t>)</a:t>
            </a:r>
            <a:endParaRPr lang="nb-NO" altLang="nb-NO" sz="1800" dirty="0" smtClean="0">
              <a:latin typeface="Arial" panose="020B0604020202020204" pitchFamily="34" charset="0"/>
            </a:endParaRPr>
          </a:p>
          <a:p>
            <a:pPr eaLnBrk="1" hangingPunct="1">
              <a:spcBef>
                <a:spcPct val="0"/>
              </a:spcBef>
              <a:buFontTx/>
              <a:buNone/>
            </a:pPr>
            <a:endParaRPr lang="nb-NO" altLang="nb-NO" sz="1800" dirty="0">
              <a:latin typeface="Arial" panose="020B0604020202020204" pitchFamily="34" charset="0"/>
            </a:endParaRPr>
          </a:p>
          <a:p>
            <a:pPr eaLnBrk="1" hangingPunct="1">
              <a:spcBef>
                <a:spcPct val="0"/>
              </a:spcBef>
              <a:buFontTx/>
              <a:buNone/>
            </a:pPr>
            <a:r>
              <a:rPr lang="nb-NO" altLang="nb-NO" sz="1800" dirty="0" smtClean="0">
                <a:latin typeface="Consolas" panose="020B0609020204030204" pitchFamily="49" charset="0"/>
              </a:rPr>
              <a:t>Lappland  (66°20’N) : 57,438</a:t>
            </a:r>
            <a:r>
              <a:rPr lang="en-US" altLang="nb-NO" sz="1800" dirty="0" smtClean="0">
                <a:latin typeface="Consolas" panose="020B0609020204030204" pitchFamily="49" charset="0"/>
              </a:rPr>
              <a:t> </a:t>
            </a:r>
            <a:r>
              <a:rPr lang="en-US" altLang="nb-NO" sz="1800" dirty="0" err="1">
                <a:latin typeface="Consolas" panose="020B0609020204030204" pitchFamily="49" charset="0"/>
              </a:rPr>
              <a:t>toises</a:t>
            </a:r>
            <a:r>
              <a:rPr lang="en-US" altLang="nb-NO" sz="1800" dirty="0">
                <a:latin typeface="Consolas" panose="020B0609020204030204" pitchFamily="49" charset="0"/>
              </a:rPr>
              <a:t> </a:t>
            </a:r>
            <a:r>
              <a:rPr lang="en-US" altLang="nb-NO" sz="1800" dirty="0" smtClean="0">
                <a:latin typeface="Consolas" panose="020B0609020204030204" pitchFamily="49" charset="0"/>
              </a:rPr>
              <a:t>per degree</a:t>
            </a:r>
          </a:p>
          <a:p>
            <a:pPr eaLnBrk="1" hangingPunct="1">
              <a:spcBef>
                <a:spcPct val="0"/>
              </a:spcBef>
              <a:buFontTx/>
              <a:buNone/>
            </a:pPr>
            <a:r>
              <a:rPr lang="nb-NO" altLang="nb-NO" sz="1800" dirty="0" smtClean="0">
                <a:solidFill>
                  <a:schemeClr val="bg1">
                    <a:lumMod val="65000"/>
                  </a:schemeClr>
                </a:solidFill>
                <a:latin typeface="Consolas" panose="020B0609020204030204" pitchFamily="49" charset="0"/>
              </a:rPr>
              <a:t>Paris     (48°N)    : 57,183</a:t>
            </a:r>
            <a:r>
              <a:rPr lang="en-US" altLang="nb-NO" sz="1800" dirty="0" smtClean="0">
                <a:solidFill>
                  <a:schemeClr val="bg1">
                    <a:lumMod val="65000"/>
                  </a:schemeClr>
                </a:solidFill>
                <a:latin typeface="Consolas" panose="020B0609020204030204" pitchFamily="49" charset="0"/>
              </a:rPr>
              <a:t> </a:t>
            </a:r>
            <a:r>
              <a:rPr lang="en-US" altLang="nb-NO" sz="1800" dirty="0" err="1">
                <a:solidFill>
                  <a:schemeClr val="bg1">
                    <a:lumMod val="65000"/>
                  </a:schemeClr>
                </a:solidFill>
                <a:latin typeface="Consolas" panose="020B0609020204030204" pitchFamily="49" charset="0"/>
              </a:rPr>
              <a:t>toises</a:t>
            </a:r>
            <a:r>
              <a:rPr lang="en-US" altLang="nb-NO" sz="1800" dirty="0">
                <a:solidFill>
                  <a:schemeClr val="bg1">
                    <a:lumMod val="65000"/>
                  </a:schemeClr>
                </a:solidFill>
                <a:latin typeface="Consolas" panose="020B0609020204030204" pitchFamily="49" charset="0"/>
              </a:rPr>
              <a:t> per degree</a:t>
            </a:r>
            <a:endParaRPr lang="en-US" altLang="nb-NO" sz="1800" dirty="0" smtClean="0">
              <a:solidFill>
                <a:schemeClr val="bg1">
                  <a:lumMod val="65000"/>
                </a:schemeClr>
              </a:solidFill>
              <a:latin typeface="Consolas" panose="020B0609020204030204" pitchFamily="49" charset="0"/>
            </a:endParaRPr>
          </a:p>
          <a:p>
            <a:pPr eaLnBrk="1" hangingPunct="1">
              <a:spcBef>
                <a:spcPct val="0"/>
              </a:spcBef>
              <a:buFontTx/>
              <a:buNone/>
            </a:pPr>
            <a:r>
              <a:rPr lang="nb-NO" altLang="nb-NO" sz="1800" dirty="0" smtClean="0">
                <a:latin typeface="Consolas" panose="020B0609020204030204" pitchFamily="49" charset="0"/>
              </a:rPr>
              <a:t>Peru      (~1°30’S) : 56,749 </a:t>
            </a:r>
            <a:r>
              <a:rPr lang="nb-NO" altLang="nb-NO" sz="1800" dirty="0" err="1" smtClean="0">
                <a:latin typeface="Consolas" panose="020B0609020204030204" pitchFamily="49" charset="0"/>
              </a:rPr>
              <a:t>toises</a:t>
            </a:r>
            <a:r>
              <a:rPr lang="nb-NO" altLang="nb-NO" sz="1800" dirty="0" smtClean="0">
                <a:latin typeface="Consolas" panose="020B0609020204030204" pitchFamily="49" charset="0"/>
              </a:rPr>
              <a:t> per </a:t>
            </a:r>
            <a:r>
              <a:rPr lang="nb-NO" altLang="nb-NO" sz="1800" dirty="0" err="1" smtClean="0">
                <a:latin typeface="Consolas" panose="020B0609020204030204" pitchFamily="49" charset="0"/>
              </a:rPr>
              <a:t>degree</a:t>
            </a:r>
            <a:endParaRPr lang="nb-NO" altLang="nb-NO" sz="1800" dirty="0" smtClean="0">
              <a:latin typeface="Consolas" panose="020B0609020204030204" pitchFamily="49" charset="0"/>
            </a:endParaRPr>
          </a:p>
          <a:p>
            <a:pPr eaLnBrk="1" hangingPunct="1">
              <a:spcBef>
                <a:spcPct val="0"/>
              </a:spcBef>
              <a:buNone/>
            </a:pPr>
            <a:r>
              <a:rPr lang="nb-NO" altLang="nb-NO" sz="1800" dirty="0" smtClean="0">
                <a:latin typeface="Consolas" panose="020B0609020204030204" pitchFamily="49" charset="0"/>
              </a:rPr>
              <a:t>Good Hope (</a:t>
            </a:r>
            <a:r>
              <a:rPr lang="fr-FR" sz="1800" dirty="0" smtClean="0">
                <a:latin typeface="Consolas" panose="020B0609020204030204" pitchFamily="49" charset="0"/>
              </a:rPr>
              <a:t>33°18’S) </a:t>
            </a:r>
            <a:r>
              <a:rPr lang="fr-FR" sz="1800" dirty="0">
                <a:latin typeface="Consolas" panose="020B0609020204030204" pitchFamily="49" charset="0"/>
              </a:rPr>
              <a:t>: </a:t>
            </a:r>
            <a:r>
              <a:rPr lang="fr-FR" sz="1800" dirty="0" smtClean="0">
                <a:latin typeface="Consolas" panose="020B0609020204030204" pitchFamily="49" charset="0"/>
              </a:rPr>
              <a:t>57,037</a:t>
            </a:r>
            <a:r>
              <a:rPr lang="fr-FR" sz="1800" dirty="0">
                <a:latin typeface="Consolas" panose="020B0609020204030204" pitchFamily="49" charset="0"/>
              </a:rPr>
              <a:t> toises per </a:t>
            </a:r>
            <a:r>
              <a:rPr lang="fr-FR" sz="1800" dirty="0" err="1">
                <a:latin typeface="Consolas" panose="020B0609020204030204" pitchFamily="49" charset="0"/>
              </a:rPr>
              <a:t>degree</a:t>
            </a:r>
            <a:endParaRPr lang="nb-NO" altLang="nb-NO" sz="1800" dirty="0">
              <a:latin typeface="Consolas" panose="020B0609020204030204" pitchFamily="49" charset="0"/>
            </a:endParaRPr>
          </a:p>
          <a:p>
            <a:pPr eaLnBrk="1" hangingPunct="1">
              <a:spcBef>
                <a:spcPct val="0"/>
              </a:spcBef>
              <a:buFontTx/>
              <a:buNone/>
            </a:pPr>
            <a:endParaRPr lang="nb-NO" altLang="nb-NO" sz="1800" dirty="0" smtClean="0">
              <a:latin typeface="Consolas" panose="020B0609020204030204" pitchFamily="49" charset="0"/>
            </a:endParaRPr>
          </a:p>
          <a:p>
            <a:pPr marL="285750" indent="-285750" eaLnBrk="1" hangingPunct="1">
              <a:spcBef>
                <a:spcPct val="0"/>
              </a:spcBef>
              <a:buFont typeface="Wingdings" panose="05000000000000000000" pitchFamily="2" charset="2"/>
              <a:buChar char="à"/>
            </a:pPr>
            <a:r>
              <a:rPr lang="nb-NO" altLang="nb-NO" sz="1800" dirty="0" smtClean="0">
                <a:latin typeface="Consolas" panose="020B0609020204030204" pitchFamily="49" charset="0"/>
                <a:sym typeface="Wingdings" panose="05000000000000000000" pitchFamily="2" charset="2"/>
              </a:rPr>
              <a:t>A </a:t>
            </a:r>
            <a:r>
              <a:rPr lang="nb-NO" altLang="nb-NO" sz="1800" dirty="0" err="1" smtClean="0">
                <a:latin typeface="Consolas" panose="020B0609020204030204" pitchFamily="49" charset="0"/>
                <a:sym typeface="Wingdings" panose="05000000000000000000" pitchFamily="2" charset="2"/>
              </a:rPr>
              <a:t>degree</a:t>
            </a:r>
            <a:r>
              <a:rPr lang="nb-NO" altLang="nb-NO" sz="1800" dirty="0" smtClean="0">
                <a:latin typeface="Consolas" panose="020B0609020204030204" pitchFamily="49" charset="0"/>
                <a:sym typeface="Wingdings" panose="05000000000000000000" pitchFamily="2" charset="2"/>
              </a:rPr>
              <a:t> is SHORTER </a:t>
            </a:r>
            <a:r>
              <a:rPr lang="nb-NO" altLang="nb-NO" sz="1800" dirty="0" err="1" smtClean="0">
                <a:latin typeface="Consolas" panose="020B0609020204030204" pitchFamily="49" charset="0"/>
                <a:sym typeface="Wingdings" panose="05000000000000000000" pitchFamily="2" charset="2"/>
              </a:rPr>
              <a:t>closer</a:t>
            </a:r>
            <a:r>
              <a:rPr lang="nb-NO" altLang="nb-NO" sz="1800" dirty="0" smtClean="0">
                <a:latin typeface="Consolas" panose="020B0609020204030204" pitchFamily="49" charset="0"/>
                <a:sym typeface="Wingdings" panose="05000000000000000000" pitchFamily="2" charset="2"/>
              </a:rPr>
              <a:t> to </a:t>
            </a:r>
            <a:r>
              <a:rPr lang="nb-NO" altLang="nb-NO" sz="1800" dirty="0" err="1" smtClean="0">
                <a:latin typeface="Consolas" panose="020B0609020204030204" pitchFamily="49" charset="0"/>
                <a:sym typeface="Wingdings" panose="05000000000000000000" pitchFamily="2" charset="2"/>
              </a:rPr>
              <a:t>the</a:t>
            </a:r>
            <a:r>
              <a:rPr lang="nb-NO" altLang="nb-NO" sz="1800" dirty="0" smtClean="0">
                <a:latin typeface="Consolas" panose="020B0609020204030204" pitchFamily="49" charset="0"/>
                <a:sym typeface="Wingdings" panose="05000000000000000000" pitchFamily="2" charset="2"/>
              </a:rPr>
              <a:t> </a:t>
            </a:r>
            <a:r>
              <a:rPr lang="nb-NO" altLang="nb-NO" sz="1800" dirty="0" err="1" smtClean="0">
                <a:latin typeface="Consolas" panose="020B0609020204030204" pitchFamily="49" charset="0"/>
                <a:sym typeface="Wingdings" panose="05000000000000000000" pitchFamily="2" charset="2"/>
              </a:rPr>
              <a:t>equator</a:t>
            </a:r>
            <a:r>
              <a:rPr lang="nb-NO" altLang="nb-NO" sz="1800" dirty="0" smtClean="0">
                <a:latin typeface="Consolas" panose="020B0609020204030204" pitchFamily="49" charset="0"/>
                <a:sym typeface="Wingdings" panose="05000000000000000000" pitchFamily="2" charset="2"/>
              </a:rPr>
              <a:t>!</a:t>
            </a:r>
          </a:p>
          <a:p>
            <a:pPr marL="285750" indent="-285750" eaLnBrk="1" hangingPunct="1">
              <a:spcBef>
                <a:spcPct val="0"/>
              </a:spcBef>
              <a:buFont typeface="Wingdings" panose="05000000000000000000" pitchFamily="2" charset="2"/>
              <a:buChar char="à"/>
            </a:pPr>
            <a:endParaRPr lang="nb-NO" altLang="nb-NO" sz="1800" dirty="0">
              <a:latin typeface="Consolas" panose="020B0609020204030204" pitchFamily="49" charset="0"/>
              <a:sym typeface="Wingdings" panose="05000000000000000000" pitchFamily="2" charset="2"/>
            </a:endParaRPr>
          </a:p>
        </p:txBody>
      </p:sp>
      <p:sp>
        <p:nvSpPr>
          <p:cNvPr id="6" name="TextBox 2"/>
          <p:cNvSpPr txBox="1">
            <a:spLocks noChangeArrowheads="1"/>
          </p:cNvSpPr>
          <p:nvPr/>
        </p:nvSpPr>
        <p:spPr bwMode="auto">
          <a:xfrm>
            <a:off x="117391" y="293837"/>
            <a:ext cx="3818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800" b="1" dirty="0" smtClean="0">
                <a:latin typeface="Arial" panose="020B0604020202020204" pitchFamily="34" charset="0"/>
              </a:rPr>
              <a:t>Shape </a:t>
            </a:r>
            <a:r>
              <a:rPr lang="nb-NO" altLang="nb-NO" sz="2800" b="1" dirty="0" err="1" smtClean="0">
                <a:latin typeface="Arial" panose="020B0604020202020204" pitchFamily="34" charset="0"/>
              </a:rPr>
              <a:t>of</a:t>
            </a:r>
            <a:r>
              <a:rPr lang="nb-NO" altLang="nb-NO" sz="2800" b="1" dirty="0" smtClean="0">
                <a:latin typeface="Arial" panose="020B0604020202020204" pitchFamily="34" charset="0"/>
              </a:rPr>
              <a:t> </a:t>
            </a:r>
            <a:r>
              <a:rPr lang="nb-NO" altLang="nb-NO" sz="2800" b="1" dirty="0" err="1" smtClean="0">
                <a:latin typeface="Arial" panose="020B0604020202020204" pitchFamily="34" charset="0"/>
              </a:rPr>
              <a:t>the</a:t>
            </a:r>
            <a:r>
              <a:rPr lang="nb-NO" altLang="nb-NO" sz="2800" b="1" dirty="0" smtClean="0">
                <a:latin typeface="Arial" panose="020B0604020202020204" pitchFamily="34" charset="0"/>
              </a:rPr>
              <a:t> Earth</a:t>
            </a:r>
          </a:p>
        </p:txBody>
      </p:sp>
      <p:pic>
        <p:nvPicPr>
          <p:cNvPr id="6146" name="Picture 2"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1705" y="831915"/>
            <a:ext cx="5750268" cy="50414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upload.wikimedia.org/wikipedia/commons/thumb/b/b1/Anders-Celsius-Head.jpg/220px-Anders-Celsius-He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89" y="4405576"/>
            <a:ext cx="1702569" cy="226751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upload.wikimedia.org/wikipedia/commons/thumb/2/20/PierreLouisMaupertuis.jpg/220px-PierreLouisMaupertui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552" y="4358019"/>
            <a:ext cx="1702570" cy="246872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upload.wikimedia.org/wikipedia/commons/5/58/La_Condamine_%28par_Quentin_Latour%2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448" y="4108777"/>
            <a:ext cx="1914525" cy="248602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upload.wikimedia.org/wikipedia/commons/thumb/2/29/The_Astronomer_Nicolas-Bernard_L%C3%A9pici%C3%A9_d%C3%A9tour%C3%A9.png/220px-The_Astronomer_Nicolas-Bernard_L%C3%A9pici%C3%A9_d%C3%A9tour%C3%A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7417" y="4443373"/>
            <a:ext cx="1702570" cy="2151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813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09411"/>
            <a:ext cx="6733056" cy="4148589"/>
          </a:xfrm>
          <a:prstGeom prst="rect">
            <a:avLst/>
          </a:prstGeom>
        </p:spPr>
      </p:pic>
      <p:pic>
        <p:nvPicPr>
          <p:cNvPr id="3" name="Picture 2"/>
          <p:cNvPicPr>
            <a:picLocks noChangeAspect="1"/>
          </p:cNvPicPr>
          <p:nvPr/>
        </p:nvPicPr>
        <p:blipFill>
          <a:blip r:embed="rId3"/>
          <a:stretch>
            <a:fillRect/>
          </a:stretch>
        </p:blipFill>
        <p:spPr>
          <a:xfrm>
            <a:off x="6751856" y="781050"/>
            <a:ext cx="5440144" cy="5625038"/>
          </a:xfrm>
          <a:prstGeom prst="rect">
            <a:avLst/>
          </a:prstGeom>
        </p:spPr>
      </p:pic>
      <p:sp>
        <p:nvSpPr>
          <p:cNvPr id="4" name="TextBox 3"/>
          <p:cNvSpPr txBox="1"/>
          <p:nvPr/>
        </p:nvSpPr>
        <p:spPr>
          <a:xfrm>
            <a:off x="1914525" y="1186885"/>
            <a:ext cx="5857875" cy="523220"/>
          </a:xfrm>
          <a:prstGeom prst="rect">
            <a:avLst/>
          </a:prstGeom>
          <a:noFill/>
        </p:spPr>
        <p:txBody>
          <a:bodyPr wrap="square" rtlCol="0">
            <a:spAutoFit/>
          </a:bodyPr>
          <a:lstStyle/>
          <a:p>
            <a:r>
              <a:rPr lang="nb-NO" sz="2800" smtClean="0"/>
              <a:t>Egg or Peach?</a:t>
            </a:r>
            <a:endParaRPr lang="en-US" sz="2800" dirty="0"/>
          </a:p>
        </p:txBody>
      </p:sp>
      <p:sp>
        <p:nvSpPr>
          <p:cNvPr id="5" name="Rectangle 4"/>
          <p:cNvSpPr/>
          <p:nvPr/>
        </p:nvSpPr>
        <p:spPr>
          <a:xfrm>
            <a:off x="5978056" y="901184"/>
            <a:ext cx="2198038"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nb-NO" altLang="nb-NO" dirty="0" err="1">
                <a:latin typeface="Arial" panose="020B0604020202020204" pitchFamily="34" charset="0"/>
              </a:rPr>
              <a:t>Cassini</a:t>
            </a:r>
            <a:r>
              <a:rPr lang="nb-NO" altLang="nb-NO" dirty="0">
                <a:latin typeface="Arial" panose="020B0604020202020204" pitchFamily="34" charset="0"/>
              </a:rPr>
              <a:t> and La Hire</a:t>
            </a:r>
            <a:endParaRPr lang="en-US" dirty="0"/>
          </a:p>
        </p:txBody>
      </p:sp>
      <p:cxnSp>
        <p:nvCxnSpPr>
          <p:cNvPr id="7" name="Straight Arrow Connector 6"/>
          <p:cNvCxnSpPr/>
          <p:nvPr/>
        </p:nvCxnSpPr>
        <p:spPr>
          <a:xfrm>
            <a:off x="7248525" y="1270516"/>
            <a:ext cx="609600" cy="845424"/>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sp>
        <p:nvSpPr>
          <p:cNvPr id="6" name="Rectangle 5"/>
          <p:cNvSpPr/>
          <p:nvPr/>
        </p:nvSpPr>
        <p:spPr>
          <a:xfrm>
            <a:off x="206365" y="2025092"/>
            <a:ext cx="3416320"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nb-NO" altLang="nb-NO" dirty="0" err="1" smtClean="0">
                <a:latin typeface="Arial" panose="020B0604020202020204" pitchFamily="34" charset="0"/>
              </a:rPr>
              <a:t>Maupertuis</a:t>
            </a:r>
            <a:r>
              <a:rPr lang="nb-NO" altLang="nb-NO" dirty="0" smtClean="0">
                <a:latin typeface="Arial" panose="020B0604020202020204" pitchFamily="34" charset="0"/>
              </a:rPr>
              <a:t> and La </a:t>
            </a:r>
            <a:r>
              <a:rPr lang="nb-NO" altLang="nb-NO" dirty="0" err="1">
                <a:latin typeface="Arial" panose="020B0604020202020204" pitchFamily="34" charset="0"/>
              </a:rPr>
              <a:t>Condamine</a:t>
            </a:r>
            <a:endParaRPr lang="en-US" dirty="0"/>
          </a:p>
        </p:txBody>
      </p:sp>
      <p:cxnSp>
        <p:nvCxnSpPr>
          <p:cNvPr id="9" name="Straight Arrow Connector 8"/>
          <p:cNvCxnSpPr>
            <a:stCxn id="6" idx="2"/>
          </p:cNvCxnSpPr>
          <p:nvPr/>
        </p:nvCxnSpPr>
        <p:spPr>
          <a:xfrm>
            <a:off x="1914525" y="2394424"/>
            <a:ext cx="409575" cy="11203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0528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35360" y="0"/>
            <a:ext cx="5112568" cy="1143000"/>
          </a:xfrm>
        </p:spPr>
        <p:txBody>
          <a:bodyPr/>
          <a:lstStyle/>
          <a:p>
            <a:pPr eaLnBrk="1" hangingPunct="1"/>
            <a:r>
              <a:rPr lang="nb-NO" altLang="nb-NO" dirty="0" smtClean="0"/>
              <a:t>Reference system</a:t>
            </a:r>
          </a:p>
        </p:txBody>
      </p:sp>
      <p:sp>
        <p:nvSpPr>
          <p:cNvPr id="17411" name="Rectangle 3"/>
          <p:cNvSpPr>
            <a:spLocks noGrp="1" noChangeArrowheads="1"/>
          </p:cNvSpPr>
          <p:nvPr>
            <p:ph idx="1"/>
          </p:nvPr>
        </p:nvSpPr>
        <p:spPr>
          <a:xfrm>
            <a:off x="1487488" y="1084729"/>
            <a:ext cx="10297144" cy="4191000"/>
          </a:xfrm>
        </p:spPr>
        <p:txBody>
          <a:bodyPr/>
          <a:lstStyle/>
          <a:p>
            <a:pPr eaLnBrk="1" hangingPunct="1"/>
            <a:r>
              <a:rPr lang="nb-NO" altLang="nb-NO" dirty="0" smtClean="0"/>
              <a:t>Model </a:t>
            </a:r>
            <a:r>
              <a:rPr lang="nb-NO" altLang="nb-NO" dirty="0" err="1" smtClean="0"/>
              <a:t>of</a:t>
            </a:r>
            <a:r>
              <a:rPr lang="nb-NO" altLang="nb-NO" dirty="0" smtClean="0"/>
              <a:t> Earth</a:t>
            </a:r>
          </a:p>
          <a:p>
            <a:pPr eaLnBrk="1" hangingPunct="1"/>
            <a:r>
              <a:rPr lang="nb-NO" altLang="nb-NO" dirty="0" err="1" smtClean="0"/>
              <a:t>Ellipsoid</a:t>
            </a:r>
            <a:r>
              <a:rPr lang="nb-NO" altLang="nb-NO" dirty="0" smtClean="0"/>
              <a:t>: </a:t>
            </a:r>
            <a:r>
              <a:rPr lang="nb-NO" dirty="0"/>
              <a:t>Ellipse </a:t>
            </a:r>
            <a:r>
              <a:rPr lang="nb-NO" dirty="0" err="1" smtClean="0"/>
              <a:t>rotated</a:t>
            </a:r>
            <a:r>
              <a:rPr lang="nb-NO" dirty="0" smtClean="0"/>
              <a:t> </a:t>
            </a:r>
            <a:r>
              <a:rPr lang="nb-NO" dirty="0"/>
              <a:t>360° </a:t>
            </a:r>
            <a:r>
              <a:rPr lang="nb-NO" dirty="0" err="1" smtClean="0"/>
              <a:t>around</a:t>
            </a:r>
            <a:r>
              <a:rPr lang="nb-NO" dirty="0" smtClean="0"/>
              <a:t> </a:t>
            </a:r>
            <a:r>
              <a:rPr lang="nb-NO" dirty="0" err="1" smtClean="0"/>
              <a:t>minor</a:t>
            </a:r>
            <a:r>
              <a:rPr lang="nb-NO" dirty="0" smtClean="0"/>
              <a:t> </a:t>
            </a:r>
            <a:r>
              <a:rPr lang="nb-NO" dirty="0" err="1" smtClean="0"/>
              <a:t>axis</a:t>
            </a:r>
            <a:r>
              <a:rPr lang="nb-NO" dirty="0" smtClean="0"/>
              <a:t> </a:t>
            </a:r>
            <a:r>
              <a:rPr lang="nb-NO" dirty="0"/>
              <a:t>= </a:t>
            </a:r>
            <a:r>
              <a:rPr lang="nb-NO" dirty="0" err="1" smtClean="0"/>
              <a:t>Ellipsoid</a:t>
            </a:r>
            <a:endParaRPr lang="en-US" dirty="0"/>
          </a:p>
          <a:p>
            <a:pPr eaLnBrk="1" hangingPunct="1"/>
            <a:endParaRPr lang="nb-NO" altLang="nb-NO" dirty="0" smtClean="0"/>
          </a:p>
        </p:txBody>
      </p:sp>
      <p:pic>
        <p:nvPicPr>
          <p:cNvPr id="174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480" y="2292992"/>
            <a:ext cx="4898008" cy="456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5"/>
          <p:cNvSpPr txBox="1">
            <a:spLocks noChangeArrowheads="1"/>
          </p:cNvSpPr>
          <p:nvPr/>
        </p:nvSpPr>
        <p:spPr bwMode="auto">
          <a:xfrm>
            <a:off x="6240017" y="2997200"/>
            <a:ext cx="5760640" cy="3277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nb-NO" altLang="nb-NO" b="1" dirty="0" err="1" smtClean="0"/>
              <a:t>Example</a:t>
            </a:r>
            <a:r>
              <a:rPr lang="nb-NO" altLang="nb-NO" b="1" dirty="0" smtClean="0"/>
              <a:t> </a:t>
            </a:r>
            <a:r>
              <a:rPr lang="nb-NO" altLang="nb-NO" b="1" dirty="0"/>
              <a:t>(</a:t>
            </a:r>
            <a:r>
              <a:rPr lang="nb-NO" altLang="nb-NO" b="1" dirty="0" smtClean="0"/>
              <a:t>WGS84 / GRS80)</a:t>
            </a:r>
            <a:endParaRPr lang="nb-NO" altLang="nb-NO" b="1" dirty="0"/>
          </a:p>
          <a:p>
            <a:pPr eaLnBrk="1" hangingPunct="1">
              <a:spcBef>
                <a:spcPct val="50000"/>
              </a:spcBef>
            </a:pPr>
            <a:r>
              <a:rPr lang="nb-NO" altLang="nb-NO" dirty="0">
                <a:latin typeface="Consolas" panose="020B0609020204030204" pitchFamily="49" charset="0"/>
              </a:rPr>
              <a:t>a = 6378137 m</a:t>
            </a:r>
          </a:p>
          <a:p>
            <a:pPr eaLnBrk="1" hangingPunct="1">
              <a:spcBef>
                <a:spcPct val="50000"/>
              </a:spcBef>
            </a:pPr>
            <a:r>
              <a:rPr lang="nb-NO" altLang="nb-NO" dirty="0">
                <a:latin typeface="Consolas" panose="020B0609020204030204" pitchFamily="49" charset="0"/>
              </a:rPr>
              <a:t>f = </a:t>
            </a:r>
            <a:r>
              <a:rPr lang="nb-NO" altLang="nb-NO" dirty="0" smtClean="0">
                <a:latin typeface="Consolas" panose="020B0609020204030204" pitchFamily="49" charset="0"/>
              </a:rPr>
              <a:t>1/</a:t>
            </a:r>
            <a:r>
              <a:rPr lang="en-US" dirty="0">
                <a:latin typeface="Consolas" panose="020B0609020204030204" pitchFamily="49" charset="0"/>
              </a:rPr>
              <a:t>298.257223563</a:t>
            </a:r>
            <a:endParaRPr lang="nb-NO" altLang="nb-NO" dirty="0" smtClean="0">
              <a:latin typeface="Consolas" panose="020B0609020204030204" pitchFamily="49" charset="0"/>
            </a:endParaRPr>
          </a:p>
          <a:p>
            <a:pPr eaLnBrk="1" hangingPunct="1">
              <a:spcBef>
                <a:spcPct val="50000"/>
              </a:spcBef>
            </a:pPr>
            <a:r>
              <a:rPr lang="nb-NO" altLang="nb-NO" dirty="0" smtClean="0">
                <a:latin typeface="Consolas" panose="020B0609020204030204" pitchFamily="49" charset="0"/>
              </a:rPr>
              <a:t>b = </a:t>
            </a:r>
            <a:r>
              <a:rPr lang="en-US" dirty="0">
                <a:latin typeface="Consolas" panose="020B0609020204030204" pitchFamily="49" charset="0"/>
              </a:rPr>
              <a:t>6356752.314245 </a:t>
            </a:r>
            <a:r>
              <a:rPr lang="nb-NO" altLang="nb-NO" dirty="0" smtClean="0">
                <a:latin typeface="Consolas" panose="020B0609020204030204" pitchFamily="49" charset="0"/>
              </a:rPr>
              <a:t>m</a:t>
            </a:r>
          </a:p>
          <a:p>
            <a:pPr eaLnBrk="1" hangingPunct="1">
              <a:spcBef>
                <a:spcPct val="50000"/>
              </a:spcBef>
            </a:pPr>
            <a:endParaRPr lang="nb-NO" altLang="nb-NO" dirty="0">
              <a:latin typeface="Consolas" panose="020B0609020204030204" pitchFamily="49" charset="0"/>
            </a:endParaRPr>
          </a:p>
          <a:p>
            <a:pPr eaLnBrk="1" hangingPunct="1">
              <a:spcBef>
                <a:spcPct val="50000"/>
              </a:spcBef>
            </a:pPr>
            <a:r>
              <a:rPr lang="nb-NO" altLang="nb-NO" dirty="0" err="1" smtClean="0">
                <a:latin typeface="Consolas" panose="020B0609020204030204" pitchFamily="49" charset="0"/>
              </a:rPr>
              <a:t>Equatorial</a:t>
            </a:r>
            <a:r>
              <a:rPr lang="nb-NO" altLang="nb-NO" dirty="0" smtClean="0">
                <a:latin typeface="Consolas" panose="020B0609020204030204" pitchFamily="49" charset="0"/>
              </a:rPr>
              <a:t> </a:t>
            </a:r>
            <a:r>
              <a:rPr lang="nb-NO" altLang="nb-NO" dirty="0" err="1" smtClean="0">
                <a:latin typeface="Consolas" panose="020B0609020204030204" pitchFamily="49" charset="0"/>
              </a:rPr>
              <a:t>circumference</a:t>
            </a:r>
            <a:r>
              <a:rPr lang="nb-NO" altLang="nb-NO" dirty="0" smtClean="0">
                <a:latin typeface="Consolas" panose="020B0609020204030204" pitchFamily="49" charset="0"/>
              </a:rPr>
              <a:t>  </a:t>
            </a:r>
            <a:r>
              <a:rPr lang="nb-NO" altLang="nb-NO" dirty="0">
                <a:latin typeface="Consolas" panose="020B0609020204030204" pitchFamily="49" charset="0"/>
              </a:rPr>
              <a:t>= </a:t>
            </a:r>
            <a:r>
              <a:rPr lang="nb-NO" altLang="nb-NO" dirty="0" smtClean="0">
                <a:latin typeface="Consolas" panose="020B0609020204030204" pitchFamily="49" charset="0"/>
              </a:rPr>
              <a:t>40075452.7 </a:t>
            </a:r>
            <a:r>
              <a:rPr lang="nb-NO" altLang="nb-NO" dirty="0">
                <a:latin typeface="Consolas" panose="020B0609020204030204" pitchFamily="49" charset="0"/>
              </a:rPr>
              <a:t>m</a:t>
            </a:r>
          </a:p>
          <a:p>
            <a:pPr eaLnBrk="1" hangingPunct="1">
              <a:spcBef>
                <a:spcPct val="50000"/>
              </a:spcBef>
            </a:pPr>
            <a:r>
              <a:rPr lang="nb-NO" altLang="nb-NO" dirty="0">
                <a:latin typeface="Consolas" panose="020B0609020204030204" pitchFamily="49" charset="0"/>
              </a:rPr>
              <a:t>Polar </a:t>
            </a:r>
            <a:r>
              <a:rPr lang="nb-NO" altLang="nb-NO" dirty="0" err="1" smtClean="0">
                <a:latin typeface="Consolas" panose="020B0609020204030204" pitchFamily="49" charset="0"/>
              </a:rPr>
              <a:t>circumference</a:t>
            </a:r>
            <a:r>
              <a:rPr lang="nb-NO" altLang="nb-NO" dirty="0" smtClean="0">
                <a:latin typeface="Consolas" panose="020B0609020204030204" pitchFamily="49" charset="0"/>
              </a:rPr>
              <a:t>       = </a:t>
            </a:r>
            <a:r>
              <a:rPr lang="nn-NO" dirty="0">
                <a:latin typeface="Consolas" panose="020B0609020204030204" pitchFamily="49" charset="0"/>
              </a:rPr>
              <a:t>40007862.92 </a:t>
            </a:r>
            <a:r>
              <a:rPr lang="nb-NO" altLang="nb-NO" dirty="0">
                <a:latin typeface="Consolas" panose="020B0609020204030204" pitchFamily="49" charset="0"/>
              </a:rPr>
              <a:t>m</a:t>
            </a:r>
          </a:p>
          <a:p>
            <a:pPr eaLnBrk="1" hangingPunct="1">
              <a:spcBef>
                <a:spcPct val="50000"/>
              </a:spcBef>
            </a:pPr>
            <a:r>
              <a:rPr lang="nb-NO" altLang="nb-NO" dirty="0" err="1" smtClean="0">
                <a:latin typeface="Consolas" panose="020B0609020204030204" pitchFamily="49" charset="0"/>
              </a:rPr>
              <a:t>Diff</a:t>
            </a:r>
            <a:r>
              <a:rPr lang="nb-NO" altLang="nb-NO" dirty="0" smtClean="0">
                <a:latin typeface="Consolas" panose="020B0609020204030204" pitchFamily="49" charset="0"/>
              </a:rPr>
              <a:t>                      </a:t>
            </a:r>
            <a:r>
              <a:rPr lang="nb-NO" altLang="nb-NO" dirty="0">
                <a:latin typeface="Consolas" panose="020B0609020204030204" pitchFamily="49" charset="0"/>
              </a:rPr>
              <a:t>= </a:t>
            </a:r>
            <a:r>
              <a:rPr lang="nb-NO" altLang="nb-NO" dirty="0" smtClean="0">
                <a:latin typeface="Consolas" panose="020B0609020204030204" pitchFamily="49" charset="0"/>
              </a:rPr>
              <a:t>   67589.78 m</a:t>
            </a:r>
            <a:endParaRPr lang="nb-NO" altLang="nb-NO" dirty="0">
              <a:latin typeface="Consolas" panose="020B0609020204030204" pitchFamily="49" charset="0"/>
            </a:endParaRPr>
          </a:p>
        </p:txBody>
      </p:sp>
    </p:spTree>
    <p:extLst>
      <p:ext uri="{BB962C8B-B14F-4D97-AF65-F5344CB8AC3E}">
        <p14:creationId xmlns:p14="http://schemas.microsoft.com/office/powerpoint/2010/main" val="31459697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847850" y="260350"/>
            <a:ext cx="7696200" cy="1143000"/>
          </a:xfrm>
        </p:spPr>
        <p:txBody>
          <a:bodyPr/>
          <a:lstStyle/>
          <a:p>
            <a:pPr eaLnBrk="1" hangingPunct="1"/>
            <a:r>
              <a:rPr lang="nb-NO" altLang="nb-NO" smtClean="0"/>
              <a:t>A digression…</a:t>
            </a:r>
          </a:p>
        </p:txBody>
      </p:sp>
      <p:sp>
        <p:nvSpPr>
          <p:cNvPr id="21507" name="Rectangle 3"/>
          <p:cNvSpPr>
            <a:spLocks noGrp="1" noChangeArrowheads="1"/>
          </p:cNvSpPr>
          <p:nvPr>
            <p:ph idx="1"/>
          </p:nvPr>
        </p:nvSpPr>
        <p:spPr>
          <a:xfrm>
            <a:off x="340519" y="1268760"/>
            <a:ext cx="7696200" cy="4191000"/>
          </a:xfrm>
        </p:spPr>
        <p:txBody>
          <a:bodyPr/>
          <a:lstStyle/>
          <a:p>
            <a:pPr eaLnBrk="1" hangingPunct="1"/>
            <a:r>
              <a:rPr lang="nb-NO" altLang="nb-NO" dirty="0" err="1" smtClean="0"/>
              <a:t>What</a:t>
            </a:r>
            <a:r>
              <a:rPr lang="nb-NO" altLang="nb-NO" dirty="0" smtClean="0"/>
              <a:t> is a meter?</a:t>
            </a: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408" y="1878806"/>
            <a:ext cx="5181535" cy="482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Text Box 6"/>
          <p:cNvSpPr txBox="1">
            <a:spLocks noChangeArrowheads="1"/>
          </p:cNvSpPr>
          <p:nvPr/>
        </p:nvSpPr>
        <p:spPr bwMode="auto">
          <a:xfrm>
            <a:off x="5816704" y="2112136"/>
            <a:ext cx="6183952" cy="401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ts val="2700"/>
              </a:lnSpc>
              <a:spcBef>
                <a:spcPct val="50000"/>
              </a:spcBef>
              <a:buNone/>
            </a:pPr>
            <a:r>
              <a:rPr lang="nb-NO" altLang="nb-NO" sz="2400" b="1" dirty="0">
                <a:latin typeface="Arial" panose="020B0604020202020204" pitchFamily="34" charset="0"/>
              </a:rPr>
              <a:t>Original </a:t>
            </a:r>
            <a:r>
              <a:rPr lang="nb-NO" altLang="nb-NO" sz="2400" b="1" dirty="0" err="1">
                <a:latin typeface="Arial" panose="020B0604020202020204" pitchFamily="34" charset="0"/>
              </a:rPr>
              <a:t>definition</a:t>
            </a:r>
            <a:r>
              <a:rPr lang="nb-NO" altLang="nb-NO" sz="2400" b="1" dirty="0" smtClean="0">
                <a:latin typeface="Arial" panose="020B0604020202020204" pitchFamily="34" charset="0"/>
              </a:rPr>
              <a:t>: (1795)</a:t>
            </a:r>
            <a:endParaRPr lang="nb-NO" altLang="nb-NO" sz="2400" b="1" dirty="0">
              <a:latin typeface="Arial" panose="020B0604020202020204" pitchFamily="34" charset="0"/>
            </a:endParaRPr>
          </a:p>
          <a:p>
            <a:pPr eaLnBrk="1" hangingPunct="1">
              <a:lnSpc>
                <a:spcPts val="2700"/>
              </a:lnSpc>
              <a:spcBef>
                <a:spcPct val="0"/>
              </a:spcBef>
              <a:buNone/>
            </a:pPr>
            <a:r>
              <a:rPr lang="nb-NO" altLang="nb-NO" sz="2000" dirty="0">
                <a:latin typeface="Arial" panose="020B0604020202020204" pitchFamily="34" charset="0"/>
              </a:rPr>
              <a:t>1/10 000 000 </a:t>
            </a:r>
            <a:r>
              <a:rPr lang="nb-NO" altLang="nb-NO" sz="2000" dirty="0" smtClean="0">
                <a:latin typeface="Arial" panose="020B0604020202020204" pitchFamily="34" charset="0"/>
              </a:rPr>
              <a:t>(</a:t>
            </a:r>
            <a:r>
              <a:rPr lang="nb-NO" altLang="nb-NO" sz="2000" dirty="0" err="1" smtClean="0">
                <a:latin typeface="Arial" panose="020B0604020202020204" pitchFamily="34" charset="0"/>
              </a:rPr>
              <a:t>ten-millinon</a:t>
            </a:r>
            <a:r>
              <a:rPr lang="nb-NO" altLang="nb-NO" sz="2000" dirty="0" smtClean="0">
                <a:latin typeface="Arial" panose="020B0604020202020204" pitchFamily="34" charset="0"/>
              </a:rPr>
              <a:t> part) </a:t>
            </a:r>
            <a:r>
              <a:rPr lang="nb-NO" altLang="nb-NO" sz="2000" dirty="0" err="1" smtClean="0">
                <a:latin typeface="Arial" panose="020B0604020202020204" pitchFamily="34" charset="0"/>
              </a:rPr>
              <a:t>of</a:t>
            </a:r>
            <a:r>
              <a:rPr lang="nb-NO" altLang="nb-NO" sz="2000" dirty="0" smtClean="0">
                <a:latin typeface="Arial" panose="020B0604020202020204" pitchFamily="34" charset="0"/>
              </a:rPr>
              <a:t> </a:t>
            </a:r>
            <a:r>
              <a:rPr lang="nb-NO" altLang="nb-NO" sz="2000" dirty="0" err="1" smtClean="0">
                <a:latin typeface="Arial" panose="020B0604020202020204" pitchFamily="34" charset="0"/>
              </a:rPr>
              <a:t>the</a:t>
            </a:r>
            <a:r>
              <a:rPr lang="nb-NO" altLang="nb-NO" sz="2000" dirty="0" smtClean="0">
                <a:latin typeface="Arial" panose="020B0604020202020204" pitchFamily="34" charset="0"/>
              </a:rPr>
              <a:t> meridian </a:t>
            </a:r>
            <a:r>
              <a:rPr lang="nb-NO" altLang="nb-NO" sz="2000" dirty="0" err="1" smtClean="0">
                <a:latin typeface="Arial" panose="020B0604020202020204" pitchFamily="34" charset="0"/>
              </a:rPr>
              <a:t>quadrant</a:t>
            </a:r>
            <a:r>
              <a:rPr lang="nb-NO" altLang="nb-NO" sz="2000" dirty="0" smtClean="0">
                <a:latin typeface="Arial" panose="020B0604020202020204" pitchFamily="34" charset="0"/>
              </a:rPr>
              <a:t>.</a:t>
            </a:r>
            <a:endParaRPr lang="nb-NO" altLang="nb-NO" sz="2000" dirty="0">
              <a:latin typeface="Arial" panose="020B0604020202020204" pitchFamily="34" charset="0"/>
            </a:endParaRPr>
          </a:p>
          <a:p>
            <a:pPr eaLnBrk="1" hangingPunct="1">
              <a:spcBef>
                <a:spcPts val="600"/>
              </a:spcBef>
              <a:buNone/>
            </a:pPr>
            <a:r>
              <a:rPr lang="nb-NO" altLang="nb-NO" sz="2000" dirty="0" smtClean="0"/>
              <a:t>(</a:t>
            </a:r>
            <a:r>
              <a:rPr lang="nb-NO" altLang="nb-NO" sz="2000" dirty="0" err="1" smtClean="0"/>
              <a:t>Distance</a:t>
            </a:r>
            <a:r>
              <a:rPr lang="nb-NO" altLang="nb-NO" sz="2000" dirty="0" smtClean="0"/>
              <a:t> from pole to </a:t>
            </a:r>
            <a:r>
              <a:rPr lang="nb-NO" altLang="nb-NO" sz="2000" dirty="0" err="1" smtClean="0"/>
              <a:t>equator</a:t>
            </a:r>
            <a:r>
              <a:rPr lang="nb-NO" altLang="nb-NO" sz="2000" dirty="0" smtClean="0"/>
              <a:t> from Earths-</a:t>
            </a:r>
            <a:r>
              <a:rPr lang="nb-NO" altLang="nb-NO" sz="2000" dirty="0" err="1" smtClean="0"/>
              <a:t>size</a:t>
            </a:r>
            <a:r>
              <a:rPr lang="nb-NO" altLang="nb-NO" sz="2000" dirty="0" smtClean="0"/>
              <a:t> 1793 </a:t>
            </a:r>
            <a:r>
              <a:rPr lang="nb-NO" altLang="nb-NO" sz="2000" dirty="0"/>
              <a:t>– </a:t>
            </a:r>
            <a:r>
              <a:rPr lang="nb-NO" altLang="nb-NO" sz="2000" dirty="0" err="1" smtClean="0"/>
              <a:t>redefined</a:t>
            </a:r>
            <a:r>
              <a:rPr lang="nb-NO" altLang="nb-NO" sz="2000" dirty="0" smtClean="0"/>
              <a:t> to </a:t>
            </a:r>
            <a:r>
              <a:rPr lang="nb-NO" altLang="nb-NO" sz="2000" dirty="0"/>
              <a:t>meter prototype </a:t>
            </a:r>
            <a:r>
              <a:rPr lang="nb-NO" altLang="nb-NO" sz="2000" dirty="0" smtClean="0"/>
              <a:t>bar </a:t>
            </a:r>
            <a:r>
              <a:rPr lang="nb-NO" altLang="nb-NO" sz="2000" dirty="0"/>
              <a:t>1799 </a:t>
            </a:r>
            <a:r>
              <a:rPr lang="nb-NO" altLang="nb-NO" sz="2000" dirty="0" smtClean="0"/>
              <a:t>(</a:t>
            </a:r>
            <a:r>
              <a:rPr lang="nb-NO" altLang="nb-NO" sz="2000" dirty="0" err="1" smtClean="0"/>
              <a:t>adjusted</a:t>
            </a:r>
            <a:r>
              <a:rPr lang="nb-NO" altLang="nb-NO" sz="2000" dirty="0" smtClean="0"/>
              <a:t> </a:t>
            </a:r>
            <a:r>
              <a:rPr lang="nb-NO" altLang="nb-NO" sz="2000" dirty="0"/>
              <a:t>1889))</a:t>
            </a:r>
          </a:p>
          <a:p>
            <a:pPr eaLnBrk="1" hangingPunct="1">
              <a:spcBef>
                <a:spcPct val="50000"/>
              </a:spcBef>
              <a:buNone/>
            </a:pPr>
            <a:r>
              <a:rPr lang="nb-NO" altLang="nb-NO" sz="2000" dirty="0"/>
              <a:t>(Pol. </a:t>
            </a:r>
            <a:r>
              <a:rPr lang="nb-NO" altLang="nb-NO" sz="2000" dirty="0" err="1"/>
              <a:t>circ</a:t>
            </a:r>
            <a:r>
              <a:rPr lang="nb-NO" altLang="nb-NO" sz="2000" dirty="0"/>
              <a:t>. = </a:t>
            </a:r>
            <a:r>
              <a:rPr lang="nb-NO" altLang="nb-NO" sz="2000" dirty="0" smtClean="0"/>
              <a:t>39939593,9m /4 = </a:t>
            </a:r>
            <a:r>
              <a:rPr lang="nn-NO" sz="2000" dirty="0" smtClean="0"/>
              <a:t>9984898.475)</a:t>
            </a:r>
            <a:endParaRPr lang="nb-NO" altLang="nb-NO" sz="2000" dirty="0"/>
          </a:p>
          <a:p>
            <a:pPr eaLnBrk="1" hangingPunct="1">
              <a:spcBef>
                <a:spcPct val="50000"/>
              </a:spcBef>
              <a:buNone/>
            </a:pPr>
            <a:r>
              <a:rPr lang="nb-NO" altLang="nb-NO" sz="2000" dirty="0" smtClean="0"/>
              <a:t>(GRS80 </a:t>
            </a:r>
            <a:r>
              <a:rPr lang="nb-NO" altLang="nb-NO" sz="2000" dirty="0"/>
              <a:t>= </a:t>
            </a:r>
            <a:r>
              <a:rPr lang="nn-NO" sz="2000" dirty="0"/>
              <a:t>40007862.92</a:t>
            </a:r>
            <a:r>
              <a:rPr lang="nb-NO" altLang="nb-NO" sz="2000" dirty="0" smtClean="0"/>
              <a:t>m /4 = </a:t>
            </a:r>
            <a:r>
              <a:rPr lang="nn-NO" sz="2000" dirty="0"/>
              <a:t>10001965.73) </a:t>
            </a:r>
            <a:endParaRPr lang="nb-NO" altLang="nb-NO" sz="2000" dirty="0"/>
          </a:p>
          <a:p>
            <a:pPr eaLnBrk="1" hangingPunct="1">
              <a:spcBef>
                <a:spcPct val="50000"/>
              </a:spcBef>
              <a:buFontTx/>
              <a:buNone/>
            </a:pPr>
            <a:r>
              <a:rPr lang="nb-NO" altLang="nb-NO" sz="2400" b="1" dirty="0" err="1" smtClean="0">
                <a:latin typeface="Arial" panose="020B0604020202020204" pitchFamily="34" charset="0"/>
              </a:rPr>
              <a:t>Today</a:t>
            </a:r>
            <a:r>
              <a:rPr lang="nb-NO" altLang="nb-NO" sz="2400" b="1" dirty="0">
                <a:latin typeface="Arial" panose="020B0604020202020204" pitchFamily="34" charset="0"/>
              </a:rPr>
              <a:t>:</a:t>
            </a:r>
          </a:p>
          <a:p>
            <a:pPr eaLnBrk="1" hangingPunct="1">
              <a:lnSpc>
                <a:spcPts val="2500"/>
              </a:lnSpc>
              <a:spcBef>
                <a:spcPts val="600"/>
              </a:spcBef>
              <a:buNone/>
            </a:pPr>
            <a:r>
              <a:rPr lang="nb-NO" altLang="nb-NO" sz="2000" dirty="0">
                <a:latin typeface="Arial" panose="020B0604020202020204" pitchFamily="34" charset="0"/>
              </a:rPr>
              <a:t>1 m = </a:t>
            </a:r>
            <a:r>
              <a:rPr lang="nb-NO" altLang="nb-NO" sz="2000" dirty="0" err="1">
                <a:latin typeface="Arial" panose="020B0604020202020204" pitchFamily="34" charset="0"/>
              </a:rPr>
              <a:t>distance</a:t>
            </a:r>
            <a:r>
              <a:rPr lang="nb-NO" altLang="nb-NO" sz="2000" dirty="0">
                <a:latin typeface="Arial" panose="020B0604020202020204" pitchFamily="34" charset="0"/>
              </a:rPr>
              <a:t> </a:t>
            </a:r>
            <a:r>
              <a:rPr lang="nb-NO" altLang="nb-NO" sz="2000" dirty="0" err="1">
                <a:latin typeface="Arial" panose="020B0604020202020204" pitchFamily="34" charset="0"/>
              </a:rPr>
              <a:t>light</a:t>
            </a:r>
            <a:r>
              <a:rPr lang="nb-NO" altLang="nb-NO" sz="2000" dirty="0">
                <a:latin typeface="Arial" panose="020B0604020202020204" pitchFamily="34" charset="0"/>
              </a:rPr>
              <a:t> travels </a:t>
            </a:r>
            <a:r>
              <a:rPr lang="nb-NO" altLang="nb-NO" sz="2000" dirty="0" smtClean="0">
                <a:latin typeface="Arial" panose="020B0604020202020204" pitchFamily="34" charset="0"/>
              </a:rPr>
              <a:t>in </a:t>
            </a:r>
            <a:r>
              <a:rPr lang="nb-NO" altLang="nb-NO" sz="2000" dirty="0" err="1">
                <a:latin typeface="Arial" panose="020B0604020202020204" pitchFamily="34" charset="0"/>
              </a:rPr>
              <a:t>vacuum</a:t>
            </a:r>
            <a:r>
              <a:rPr lang="nb-NO" altLang="nb-NO" sz="2000" dirty="0">
                <a:latin typeface="Arial" panose="020B0604020202020204" pitchFamily="34" charset="0"/>
              </a:rPr>
              <a:t> in 1/299 792 458 </a:t>
            </a:r>
            <a:r>
              <a:rPr lang="nb-NO" altLang="nb-NO" sz="2000" dirty="0" err="1">
                <a:latin typeface="Arial" panose="020B0604020202020204" pitchFamily="34" charset="0"/>
              </a:rPr>
              <a:t>second</a:t>
            </a:r>
            <a:endParaRPr lang="nb-NO" altLang="nb-NO" sz="2000" dirty="0">
              <a:latin typeface="Arial" panose="020B0604020202020204" pitchFamily="34" charset="0"/>
            </a:endParaRPr>
          </a:p>
        </p:txBody>
      </p:sp>
      <p:sp>
        <p:nvSpPr>
          <p:cNvPr id="3" name="Freeform 2"/>
          <p:cNvSpPr/>
          <p:nvPr/>
        </p:nvSpPr>
        <p:spPr>
          <a:xfrm>
            <a:off x="3048857" y="2112136"/>
            <a:ext cx="2327064" cy="1820919"/>
          </a:xfrm>
          <a:custGeom>
            <a:avLst/>
            <a:gdLst>
              <a:gd name="connsiteX0" fmla="*/ 0 w 1945758"/>
              <a:gd name="connsiteY0" fmla="*/ 0 h 1531089"/>
              <a:gd name="connsiteX1" fmla="*/ 808075 w 1945758"/>
              <a:gd name="connsiteY1" fmla="*/ 116958 h 1531089"/>
              <a:gd name="connsiteX2" fmla="*/ 1541721 w 1945758"/>
              <a:gd name="connsiteY2" fmla="*/ 552893 h 1531089"/>
              <a:gd name="connsiteX3" fmla="*/ 1828800 w 1945758"/>
              <a:gd name="connsiteY3" fmla="*/ 1031358 h 1531089"/>
              <a:gd name="connsiteX4" fmla="*/ 1945758 w 1945758"/>
              <a:gd name="connsiteY4" fmla="*/ 1531089 h 1531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758" h="1531089">
                <a:moveTo>
                  <a:pt x="0" y="0"/>
                </a:moveTo>
                <a:cubicBezTo>
                  <a:pt x="275561" y="12404"/>
                  <a:pt x="551122" y="24809"/>
                  <a:pt x="808075" y="116958"/>
                </a:cubicBezTo>
                <a:cubicBezTo>
                  <a:pt x="1065028" y="209107"/>
                  <a:pt x="1371600" y="400493"/>
                  <a:pt x="1541721" y="552893"/>
                </a:cubicBezTo>
                <a:cubicBezTo>
                  <a:pt x="1711842" y="705293"/>
                  <a:pt x="1761461" y="868325"/>
                  <a:pt x="1828800" y="1031358"/>
                </a:cubicBezTo>
                <a:cubicBezTo>
                  <a:pt x="1896140" y="1194391"/>
                  <a:pt x="1920949" y="1362740"/>
                  <a:pt x="1945758" y="1531089"/>
                </a:cubicBezTo>
              </a:path>
            </a:pathLst>
          </a:cu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nn-NO"/>
          </a:p>
        </p:txBody>
      </p:sp>
    </p:spTree>
    <p:extLst>
      <p:ext uri="{BB962C8B-B14F-4D97-AF65-F5344CB8AC3E}">
        <p14:creationId xmlns:p14="http://schemas.microsoft.com/office/powerpoint/2010/main" val="1472594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6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6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txBox="1">
            <a:spLocks/>
          </p:cNvSpPr>
          <p:nvPr/>
        </p:nvSpPr>
        <p:spPr bwMode="auto">
          <a:xfrm>
            <a:off x="2063552" y="2420888"/>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nb-NO" altLang="nb-NO" sz="4400" b="1" dirty="0"/>
              <a:t>Datums</a:t>
            </a:r>
          </a:p>
          <a:p>
            <a:pPr algn="ctr">
              <a:spcBef>
                <a:spcPct val="0"/>
              </a:spcBef>
              <a:buFontTx/>
              <a:buNone/>
            </a:pPr>
            <a:r>
              <a:rPr lang="nb-NO" altLang="nb-NO" sz="4400" b="1" dirty="0"/>
              <a:t>and </a:t>
            </a:r>
          </a:p>
          <a:p>
            <a:pPr algn="ctr">
              <a:spcBef>
                <a:spcPct val="0"/>
              </a:spcBef>
              <a:buFontTx/>
              <a:buNone/>
            </a:pPr>
            <a:r>
              <a:rPr lang="nb-NO" altLang="nb-NO" sz="4400" b="1" dirty="0"/>
              <a:t>Reference systems</a:t>
            </a:r>
          </a:p>
        </p:txBody>
      </p:sp>
      <p:sp>
        <p:nvSpPr>
          <p:cNvPr id="32771" name="Subtitle 2"/>
          <p:cNvSpPr txBox="1">
            <a:spLocks/>
          </p:cNvSpPr>
          <p:nvPr/>
        </p:nvSpPr>
        <p:spPr bwMode="auto">
          <a:xfrm>
            <a:off x="3071813" y="3417889"/>
            <a:ext cx="640080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endParaRPr lang="nb-NO" altLang="nb-NO"/>
          </a:p>
        </p:txBody>
      </p:sp>
    </p:spTree>
    <p:extLst>
      <p:ext uri="{BB962C8B-B14F-4D97-AF65-F5344CB8AC3E}">
        <p14:creationId xmlns:p14="http://schemas.microsoft.com/office/powerpoint/2010/main" val="2070869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04570" y="1709550"/>
            <a:ext cx="6487430" cy="2676899"/>
          </a:xfrm>
          <a:prstGeom prst="rect">
            <a:avLst/>
          </a:prstGeom>
        </p:spPr>
      </p:pic>
      <p:sp>
        <p:nvSpPr>
          <p:cNvPr id="3" name="TextBox 2"/>
          <p:cNvSpPr txBox="1"/>
          <p:nvPr/>
        </p:nvSpPr>
        <p:spPr>
          <a:xfrm>
            <a:off x="180975" y="228600"/>
            <a:ext cx="7448550" cy="7017306"/>
          </a:xfrm>
          <a:prstGeom prst="rect">
            <a:avLst/>
          </a:prstGeom>
          <a:noFill/>
        </p:spPr>
        <p:txBody>
          <a:bodyPr wrap="square" rtlCol="0">
            <a:spAutoFit/>
          </a:bodyPr>
          <a:lstStyle/>
          <a:p>
            <a:r>
              <a:rPr lang="nb-NO" dirty="0" smtClean="0"/>
              <a:t>A note: all </a:t>
            </a:r>
            <a:r>
              <a:rPr lang="nb-NO" dirty="0" err="1" smtClean="0"/>
              <a:t>public</a:t>
            </a:r>
            <a:r>
              <a:rPr lang="nb-NO" dirty="0" smtClean="0"/>
              <a:t> </a:t>
            </a:r>
            <a:r>
              <a:rPr lang="nb-NO" dirty="0" err="1" smtClean="0"/>
              <a:t>coordinate</a:t>
            </a:r>
            <a:r>
              <a:rPr lang="nb-NO" dirty="0" smtClean="0"/>
              <a:t> systems have a </a:t>
            </a:r>
            <a:r>
              <a:rPr lang="nb-NO" dirty="0" err="1" smtClean="0"/>
              <a:t>unique</a:t>
            </a:r>
            <a:r>
              <a:rPr lang="nb-NO" dirty="0" smtClean="0"/>
              <a:t> EPSG </a:t>
            </a:r>
            <a:r>
              <a:rPr lang="nb-NO" dirty="0" err="1" smtClean="0"/>
              <a:t>code</a:t>
            </a:r>
            <a:r>
              <a:rPr lang="nb-NO" dirty="0" smtClean="0"/>
              <a:t> so a single </a:t>
            </a:r>
            <a:r>
              <a:rPr lang="nb-NO" dirty="0" err="1" smtClean="0"/>
              <a:t>number</a:t>
            </a:r>
            <a:r>
              <a:rPr lang="nb-NO" dirty="0" smtClean="0"/>
              <a:t> is a safe </a:t>
            </a:r>
            <a:r>
              <a:rPr lang="nb-NO" dirty="0" err="1" smtClean="0"/>
              <a:t>way</a:t>
            </a:r>
            <a:r>
              <a:rPr lang="nb-NO" dirty="0" smtClean="0"/>
              <a:t> to </a:t>
            </a:r>
            <a:r>
              <a:rPr lang="nb-NO" dirty="0" err="1" smtClean="0"/>
              <a:t>communicate</a:t>
            </a:r>
            <a:r>
              <a:rPr lang="nb-NO" dirty="0" smtClean="0"/>
              <a:t> </a:t>
            </a:r>
            <a:r>
              <a:rPr lang="nb-NO" dirty="0" err="1" smtClean="0"/>
              <a:t>the</a:t>
            </a:r>
            <a:r>
              <a:rPr lang="nb-NO" dirty="0" smtClean="0"/>
              <a:t> system </a:t>
            </a:r>
            <a:r>
              <a:rPr lang="nb-NO" dirty="0" err="1" smtClean="0"/>
              <a:t>you</a:t>
            </a:r>
            <a:r>
              <a:rPr lang="nb-NO" dirty="0" smtClean="0"/>
              <a:t> </a:t>
            </a:r>
            <a:r>
              <a:rPr lang="nb-NO" dirty="0" err="1" smtClean="0"/>
              <a:t>are</a:t>
            </a:r>
            <a:r>
              <a:rPr lang="nb-NO" dirty="0" smtClean="0"/>
              <a:t> </a:t>
            </a:r>
            <a:r>
              <a:rPr lang="nb-NO" dirty="0" err="1" smtClean="0"/>
              <a:t>using</a:t>
            </a:r>
            <a:r>
              <a:rPr lang="nb-NO" dirty="0" smtClean="0"/>
              <a:t>. </a:t>
            </a:r>
            <a:r>
              <a:rPr lang="nb-NO" dirty="0" err="1" smtClean="0"/>
              <a:t>Some</a:t>
            </a:r>
            <a:r>
              <a:rPr lang="nb-NO" dirty="0" smtClean="0"/>
              <a:t> global systems </a:t>
            </a:r>
            <a:r>
              <a:rPr lang="nb-NO" dirty="0" err="1" smtClean="0"/>
              <a:t>are</a:t>
            </a:r>
            <a:r>
              <a:rPr lang="nb-NO" dirty="0" smtClean="0"/>
              <a:t> </a:t>
            </a:r>
            <a:r>
              <a:rPr lang="nb-NO" dirty="0" err="1" smtClean="0"/>
              <a:t>called</a:t>
            </a:r>
            <a:r>
              <a:rPr lang="nb-NO" dirty="0" smtClean="0"/>
              <a:t> </a:t>
            </a:r>
            <a:r>
              <a:rPr lang="nb-NO" dirty="0" err="1" smtClean="0"/>
              <a:t>out</a:t>
            </a:r>
            <a:r>
              <a:rPr lang="nb-NO" dirty="0" smtClean="0"/>
              <a:t> by ESRI or </a:t>
            </a:r>
            <a:r>
              <a:rPr lang="nb-NO" dirty="0" err="1" smtClean="0"/>
              <a:t>other</a:t>
            </a:r>
            <a:r>
              <a:rPr lang="nb-NO" dirty="0" smtClean="0"/>
              <a:t> </a:t>
            </a:r>
            <a:r>
              <a:rPr lang="nb-NO" dirty="0" err="1" smtClean="0"/>
              <a:t>codes</a:t>
            </a:r>
            <a:r>
              <a:rPr lang="nb-NO" dirty="0" smtClean="0"/>
              <a:t> </a:t>
            </a:r>
            <a:r>
              <a:rPr lang="nb-NO" dirty="0" err="1" smtClean="0"/>
              <a:t>that</a:t>
            </a:r>
            <a:r>
              <a:rPr lang="nb-NO" dirty="0" smtClean="0"/>
              <a:t> </a:t>
            </a:r>
            <a:r>
              <a:rPr lang="nb-NO" dirty="0" err="1" smtClean="0"/>
              <a:t>are</a:t>
            </a:r>
            <a:r>
              <a:rPr lang="nb-NO" dirty="0" smtClean="0"/>
              <a:t> </a:t>
            </a:r>
            <a:r>
              <a:rPr lang="nb-NO" dirty="0" err="1" smtClean="0"/>
              <a:t>also</a:t>
            </a:r>
            <a:r>
              <a:rPr lang="nb-NO" dirty="0" smtClean="0"/>
              <a:t> </a:t>
            </a:r>
            <a:r>
              <a:rPr lang="nb-NO" dirty="0" err="1" smtClean="0"/>
              <a:t>well</a:t>
            </a:r>
            <a:r>
              <a:rPr lang="nb-NO" dirty="0" smtClean="0"/>
              <a:t> </a:t>
            </a:r>
            <a:r>
              <a:rPr lang="nb-NO" dirty="0" err="1" smtClean="0"/>
              <a:t>defined</a:t>
            </a:r>
            <a:r>
              <a:rPr lang="nb-NO" dirty="0" smtClean="0"/>
              <a:t>.</a:t>
            </a:r>
          </a:p>
          <a:p>
            <a:endParaRPr lang="nb-NO" dirty="0"/>
          </a:p>
          <a:p>
            <a:r>
              <a:rPr lang="en-US" dirty="0" smtClean="0"/>
              <a:t>Common in Norway: </a:t>
            </a:r>
          </a:p>
          <a:p>
            <a:r>
              <a:rPr lang="en-US" dirty="0" smtClean="0"/>
              <a:t>EPSG:25832 </a:t>
            </a:r>
            <a:r>
              <a:rPr lang="en-US" dirty="0" smtClean="0">
                <a:sym typeface="Wingdings" panose="05000000000000000000" pitchFamily="2" charset="2"/>
              </a:rPr>
              <a:t> </a:t>
            </a:r>
            <a:r>
              <a:rPr lang="en-US" dirty="0" smtClean="0"/>
              <a:t>ETRS89 / UTM zone 32N</a:t>
            </a:r>
          </a:p>
          <a:p>
            <a:r>
              <a:rPr lang="en-US" dirty="0" smtClean="0"/>
              <a:t>EPSG:5972   </a:t>
            </a:r>
            <a:r>
              <a:rPr lang="en-US" dirty="0" smtClean="0">
                <a:sym typeface="Wingdings" panose="05000000000000000000" pitchFamily="2" charset="2"/>
              </a:rPr>
              <a:t> </a:t>
            </a:r>
            <a:r>
              <a:rPr lang="en-US" dirty="0" smtClean="0"/>
              <a:t>ETRS89 / UTM zone 32N + NN2000 height</a:t>
            </a:r>
          </a:p>
          <a:p>
            <a:endParaRPr lang="nb-NO" dirty="0"/>
          </a:p>
          <a:p>
            <a:r>
              <a:rPr lang="nb-NO" dirty="0" smtClean="0"/>
              <a:t>In Europe:</a:t>
            </a:r>
          </a:p>
          <a:p>
            <a:r>
              <a:rPr lang="en-US" dirty="0" smtClean="0"/>
              <a:t>EPSG:3035 </a:t>
            </a:r>
            <a:r>
              <a:rPr lang="en-US" dirty="0" smtClean="0">
                <a:sym typeface="Wingdings" panose="05000000000000000000" pitchFamily="2" charset="2"/>
              </a:rPr>
              <a:t> </a:t>
            </a:r>
            <a:r>
              <a:rPr lang="en-US" dirty="0" smtClean="0"/>
              <a:t>ETRS89-extended / LAEA Europe</a:t>
            </a:r>
          </a:p>
          <a:p>
            <a:r>
              <a:rPr lang="en-US" dirty="0" smtClean="0"/>
              <a:t>EPSG:4937 </a:t>
            </a:r>
            <a:r>
              <a:rPr lang="en-US" dirty="0" smtClean="0">
                <a:sym typeface="Wingdings" panose="05000000000000000000" pitchFamily="2" charset="2"/>
              </a:rPr>
              <a:t> </a:t>
            </a:r>
            <a:r>
              <a:rPr lang="en-US" dirty="0" smtClean="0"/>
              <a:t>ETRS89 Latitude/Longitude/Ellipsoidal Heights</a:t>
            </a:r>
          </a:p>
          <a:p>
            <a:endParaRPr lang="nb-NO" dirty="0"/>
          </a:p>
          <a:p>
            <a:r>
              <a:rPr lang="nb-NO" dirty="0" smtClean="0"/>
              <a:t>Global datum UTM </a:t>
            </a:r>
            <a:r>
              <a:rPr lang="nb-NO" dirty="0" err="1" smtClean="0"/>
              <a:t>zones</a:t>
            </a:r>
            <a:r>
              <a:rPr lang="nb-NO" dirty="0" smtClean="0"/>
              <a:t>:</a:t>
            </a:r>
          </a:p>
          <a:p>
            <a:r>
              <a:rPr lang="en-US" dirty="0" smtClean="0"/>
              <a:t>EPSG:32632 </a:t>
            </a:r>
            <a:r>
              <a:rPr lang="en-US" dirty="0" smtClean="0">
                <a:sym typeface="Wingdings" panose="05000000000000000000" pitchFamily="2" charset="2"/>
              </a:rPr>
              <a:t> </a:t>
            </a:r>
            <a:r>
              <a:rPr lang="en-US" dirty="0" smtClean="0"/>
              <a:t>WGS 84 / UTM zone 32N</a:t>
            </a:r>
            <a:endParaRPr lang="nb-NO" dirty="0" smtClean="0"/>
          </a:p>
          <a:p>
            <a:r>
              <a:rPr lang="en-US" dirty="0" smtClean="0"/>
              <a:t>EPSG:32620 </a:t>
            </a:r>
            <a:r>
              <a:rPr lang="en-US" dirty="0" smtClean="0">
                <a:sym typeface="Wingdings" panose="05000000000000000000" pitchFamily="2" charset="2"/>
              </a:rPr>
              <a:t> </a:t>
            </a:r>
            <a:r>
              <a:rPr lang="en-US" dirty="0" smtClean="0"/>
              <a:t>WGS 84 / UTM zone 20N</a:t>
            </a:r>
          </a:p>
          <a:p>
            <a:endParaRPr lang="nb-NO" dirty="0"/>
          </a:p>
          <a:p>
            <a:r>
              <a:rPr lang="nb-NO" dirty="0" smtClean="0"/>
              <a:t>Global </a:t>
            </a:r>
            <a:r>
              <a:rPr lang="nb-NO" dirty="0" err="1" smtClean="0"/>
              <a:t>projection</a:t>
            </a:r>
            <a:r>
              <a:rPr lang="nb-NO" dirty="0" smtClean="0"/>
              <a:t> systems:</a:t>
            </a:r>
          </a:p>
          <a:p>
            <a:r>
              <a:rPr lang="en-US" dirty="0" smtClean="0"/>
              <a:t>EPSG:4326 </a:t>
            </a:r>
            <a:r>
              <a:rPr lang="en-US" dirty="0" smtClean="0">
                <a:sym typeface="Wingdings" panose="05000000000000000000" pitchFamily="2" charset="2"/>
              </a:rPr>
              <a:t> </a:t>
            </a:r>
            <a:r>
              <a:rPr lang="en-US" dirty="0" smtClean="0"/>
              <a:t>WGS 84 - World Geodetic System 1984, used in GPS, standard</a:t>
            </a:r>
          </a:p>
          <a:p>
            <a:r>
              <a:rPr lang="nb-NO" i="1" dirty="0" smtClean="0"/>
              <a:t>ESRI</a:t>
            </a:r>
            <a:r>
              <a:rPr lang="nb-NO" dirty="0" smtClean="0"/>
              <a:t>:54016 </a:t>
            </a:r>
            <a:r>
              <a:rPr lang="nb-NO" dirty="0" smtClean="0">
                <a:sym typeface="Wingdings" panose="05000000000000000000" pitchFamily="2" charset="2"/>
              </a:rPr>
              <a:t> </a:t>
            </a:r>
            <a:r>
              <a:rPr lang="nb-NO" dirty="0" smtClean="0"/>
              <a:t>Gall </a:t>
            </a:r>
            <a:r>
              <a:rPr lang="nb-NO" dirty="0" err="1" smtClean="0"/>
              <a:t>Stereographic</a:t>
            </a:r>
            <a:endParaRPr lang="nb-NO" dirty="0" smtClean="0"/>
          </a:p>
          <a:p>
            <a:r>
              <a:rPr lang="nb-NO" i="1" dirty="0" smtClean="0"/>
              <a:t>ESRI</a:t>
            </a:r>
            <a:r>
              <a:rPr lang="nb-NO" dirty="0" smtClean="0"/>
              <a:t>:54052 </a:t>
            </a:r>
            <a:r>
              <a:rPr lang="nb-NO" dirty="0" smtClean="0">
                <a:sym typeface="Wingdings" panose="05000000000000000000" pitchFamily="2" charset="2"/>
              </a:rPr>
              <a:t> </a:t>
            </a:r>
            <a:r>
              <a:rPr lang="nb-NO" dirty="0" smtClean="0"/>
              <a:t>Goode </a:t>
            </a:r>
            <a:r>
              <a:rPr lang="nb-NO" dirty="0" err="1" smtClean="0"/>
              <a:t>Homolosine</a:t>
            </a:r>
            <a:r>
              <a:rPr lang="nb-NO" dirty="0" smtClean="0"/>
              <a:t> – Land</a:t>
            </a:r>
          </a:p>
          <a:p>
            <a:endParaRPr lang="nb-NO" dirty="0" smtClean="0"/>
          </a:p>
          <a:p>
            <a:r>
              <a:rPr lang="nb-NO" dirty="0" err="1" smtClean="0"/>
              <a:t>Other</a:t>
            </a:r>
            <a:r>
              <a:rPr lang="nb-NO" dirty="0" smtClean="0"/>
              <a:t>:</a:t>
            </a:r>
          </a:p>
          <a:p>
            <a:r>
              <a:rPr lang="en-US" dirty="0" smtClean="0"/>
              <a:t>EPSG:3995 </a:t>
            </a:r>
            <a:r>
              <a:rPr lang="en-US" dirty="0" smtClean="0">
                <a:sym typeface="Wingdings" panose="05000000000000000000" pitchFamily="2" charset="2"/>
              </a:rPr>
              <a:t> </a:t>
            </a:r>
            <a:r>
              <a:rPr lang="en-US" dirty="0" smtClean="0"/>
              <a:t>WGS 84 / Arctic Polar Stereographic</a:t>
            </a:r>
          </a:p>
          <a:p>
            <a:endParaRPr lang="en-US" dirty="0" smtClean="0"/>
          </a:p>
          <a:p>
            <a:endParaRPr lang="en-US" dirty="0"/>
          </a:p>
        </p:txBody>
      </p:sp>
    </p:spTree>
    <p:extLst>
      <p:ext uri="{BB962C8B-B14F-4D97-AF65-F5344CB8AC3E}">
        <p14:creationId xmlns:p14="http://schemas.microsoft.com/office/powerpoint/2010/main" val="10509774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7-rt.googleusercontent.com/slidesz/AGV_vUfIl8prR6aCV2wcDwnHip4rbl_4USP-5EUOL-cz27BWHMfxQq5QNeFpqGDTx-07eTg-Xwe44cv4yyaLxvdR_zMHnCiGQdXmBeZujTnAv8l1CjoyMHsaoDgY1Ft9CIAJJl6qLCBSqo6QES3YxAiFIFDrFU7Y7foL=s2048?key=HsK-nNQ1Z8WSkS9r_91PQ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12496800" cy="70294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04800" y="0"/>
            <a:ext cx="12496800" cy="1325563"/>
          </a:xfrm>
        </p:spPr>
        <p:txBody>
          <a:bodyPr>
            <a:normAutofit/>
          </a:bodyPr>
          <a:lstStyle/>
          <a:p>
            <a:pPr algn="ctr"/>
            <a:r>
              <a:rPr lang="nb-NO" sz="4000" b="1" dirty="0" err="1" smtClean="0"/>
              <a:t>Maps</a:t>
            </a:r>
            <a:r>
              <a:rPr lang="nb-NO" sz="4000" b="1" dirty="0" smtClean="0"/>
              <a:t> </a:t>
            </a:r>
            <a:r>
              <a:rPr lang="nb-NO" sz="4000" b="1" dirty="0" err="1" smtClean="0"/>
              <a:t>don’t</a:t>
            </a:r>
            <a:r>
              <a:rPr lang="nb-NO" sz="4000" b="1" dirty="0" smtClean="0"/>
              <a:t> </a:t>
            </a:r>
            <a:r>
              <a:rPr lang="nb-NO" sz="4000" b="1" dirty="0" err="1" smtClean="0"/>
              <a:t>always</a:t>
            </a:r>
            <a:r>
              <a:rPr lang="nb-NO" sz="4000" b="1" dirty="0" smtClean="0"/>
              <a:t> </a:t>
            </a:r>
            <a:r>
              <a:rPr lang="nb-NO" sz="4000" b="1" dirty="0" err="1" smtClean="0"/>
              <a:t>strive</a:t>
            </a:r>
            <a:r>
              <a:rPr lang="nb-NO" sz="4000" b="1" dirty="0" smtClean="0"/>
              <a:t> to </a:t>
            </a:r>
            <a:r>
              <a:rPr lang="nb-NO" sz="4000" b="1" dirty="0" err="1" smtClean="0"/>
              <a:t>represent</a:t>
            </a:r>
            <a:r>
              <a:rPr lang="nb-NO" sz="4000" b="1" dirty="0" smtClean="0"/>
              <a:t> </a:t>
            </a:r>
            <a:r>
              <a:rPr lang="nb-NO" sz="4000" b="1" dirty="0" err="1" smtClean="0"/>
              <a:t>the</a:t>
            </a:r>
            <a:r>
              <a:rPr lang="nb-NO" sz="4000" b="1" dirty="0" smtClean="0"/>
              <a:t> land </a:t>
            </a:r>
            <a:r>
              <a:rPr lang="nb-NO" sz="4000" b="1" dirty="0" err="1" smtClean="0"/>
              <a:t>geometry</a:t>
            </a:r>
            <a:endParaRPr lang="en-US" sz="4000" b="1" dirty="0"/>
          </a:p>
        </p:txBody>
      </p:sp>
    </p:spTree>
    <p:extLst>
      <p:ext uri="{BB962C8B-B14F-4D97-AF65-F5344CB8AC3E}">
        <p14:creationId xmlns:p14="http://schemas.microsoft.com/office/powerpoint/2010/main" val="855484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p:cNvSpPr>
            <a:spLocks noGrp="1"/>
          </p:cNvSpPr>
          <p:nvPr>
            <p:ph idx="1"/>
          </p:nvPr>
        </p:nvSpPr>
        <p:spPr>
          <a:xfrm>
            <a:off x="191344" y="1340768"/>
            <a:ext cx="6336704" cy="4525963"/>
          </a:xfrm>
        </p:spPr>
        <p:txBody>
          <a:bodyPr>
            <a:normAutofit/>
          </a:bodyPr>
          <a:lstStyle/>
          <a:p>
            <a:r>
              <a:rPr lang="en-US" altLang="nb-NO" sz="2400" dirty="0" smtClean="0"/>
              <a:t>They are required to </a:t>
            </a:r>
            <a:r>
              <a:rPr lang="en-US" altLang="nb-NO" sz="2400" dirty="0"/>
              <a:t>relate </a:t>
            </a:r>
            <a:r>
              <a:rPr lang="en-US" altLang="nb-NO" sz="2400" dirty="0" smtClean="0"/>
              <a:t>our </a:t>
            </a:r>
            <a:r>
              <a:rPr lang="en-US" altLang="nb-NO" sz="2400" dirty="0"/>
              <a:t>measurements </a:t>
            </a:r>
            <a:r>
              <a:rPr lang="en-US" altLang="nb-NO" sz="2400" dirty="0" smtClean="0"/>
              <a:t>together in a coherent «system»</a:t>
            </a:r>
          </a:p>
          <a:p>
            <a:endParaRPr lang="en-US" altLang="nb-NO" sz="2400" dirty="0"/>
          </a:p>
          <a:p>
            <a:r>
              <a:rPr lang="en-US" altLang="nb-NO" sz="2400" dirty="0"/>
              <a:t>We have several (many) different reference systems for </a:t>
            </a:r>
            <a:r>
              <a:rPr lang="en-US" altLang="nb-NO" sz="2400" dirty="0" smtClean="0"/>
              <a:t>plane coordinates </a:t>
            </a:r>
            <a:r>
              <a:rPr lang="en-US" altLang="nb-NO" sz="2400" dirty="0"/>
              <a:t>and heights </a:t>
            </a:r>
            <a:endParaRPr lang="en-US" altLang="nb-NO" sz="2400" dirty="0" smtClean="0"/>
          </a:p>
          <a:p>
            <a:endParaRPr lang="en-US" altLang="nb-NO" sz="2400" dirty="0"/>
          </a:p>
          <a:p>
            <a:r>
              <a:rPr lang="en-US" altLang="nb-NO" sz="2400" dirty="0"/>
              <a:t>To know which reference system we use is as important as the </a:t>
            </a:r>
            <a:r>
              <a:rPr lang="en-US" altLang="nb-NO" sz="2400" dirty="0" smtClean="0"/>
              <a:t>measurements</a:t>
            </a:r>
          </a:p>
          <a:p>
            <a:endParaRPr lang="en-US" altLang="nb-NO" sz="2400" dirty="0"/>
          </a:p>
          <a:p>
            <a:r>
              <a:rPr lang="en-US" altLang="nb-NO" sz="2400" dirty="0"/>
              <a:t>To make errors in the reference system can lead you </a:t>
            </a:r>
            <a:r>
              <a:rPr lang="en-US" altLang="nb-NO" sz="2400" dirty="0" smtClean="0"/>
              <a:t>astray…</a:t>
            </a:r>
            <a:endParaRPr lang="en-US" altLang="nb-NO" sz="2400" dirty="0"/>
          </a:p>
        </p:txBody>
      </p:sp>
      <p:sp>
        <p:nvSpPr>
          <p:cNvPr id="33796" name="Title 1"/>
          <p:cNvSpPr>
            <a:spLocks noGrp="1"/>
          </p:cNvSpPr>
          <p:nvPr>
            <p:ph type="title"/>
          </p:nvPr>
        </p:nvSpPr>
        <p:spPr>
          <a:xfrm>
            <a:off x="623392" y="333375"/>
            <a:ext cx="9728696" cy="1143000"/>
          </a:xfrm>
        </p:spPr>
        <p:txBody>
          <a:bodyPr/>
          <a:lstStyle/>
          <a:p>
            <a:pPr algn="l"/>
            <a:r>
              <a:rPr lang="nb-NO" altLang="nb-NO" dirty="0" smtClean="0"/>
              <a:t>Reference Systems</a:t>
            </a:r>
          </a:p>
        </p:txBody>
      </p:sp>
      <p:pic>
        <p:nvPicPr>
          <p:cNvPr id="3074" name="Picture 2" descr="bridge Memes &amp; GIFs - Imgfli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048" y="1340768"/>
            <a:ext cx="542925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8507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rrowheads="1"/>
          </p:cNvSpPr>
          <p:nvPr/>
        </p:nvSpPr>
        <p:spPr bwMode="auto">
          <a:xfrm>
            <a:off x="810841" y="711201"/>
            <a:ext cx="10873208" cy="59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342900" indent="-342900" eaLnBrk="1" hangingPunct="1">
              <a:spcBef>
                <a:spcPct val="0"/>
              </a:spcBef>
              <a:buFont typeface="Wingdings" panose="05000000000000000000" pitchFamily="2" charset="2"/>
              <a:buChar char="Ø"/>
            </a:pPr>
            <a:r>
              <a:rPr lang="en-US" altLang="nb-NO" sz="2000" dirty="0">
                <a:latin typeface="Arial" panose="020B0604020202020204" pitchFamily="34" charset="0"/>
              </a:rPr>
              <a:t>Terrestrial reference frame: Fixed to the earth (rotating frame)</a:t>
            </a:r>
          </a:p>
          <a:p>
            <a:pPr marL="342900" indent="-342900" eaLnBrk="1" hangingPunct="1">
              <a:spcBef>
                <a:spcPct val="0"/>
              </a:spcBef>
              <a:buFont typeface="Wingdings" panose="05000000000000000000" pitchFamily="2" charset="2"/>
              <a:buChar char="Ø"/>
            </a:pPr>
            <a:r>
              <a:rPr lang="en-US" altLang="nb-NO" sz="2000" dirty="0">
                <a:latin typeface="Arial" panose="020B0604020202020204" pitchFamily="34" charset="0"/>
              </a:rPr>
              <a:t>Inertial system fixed to stars (celestial)</a:t>
            </a:r>
          </a:p>
          <a:p>
            <a:pPr eaLnBrk="1" hangingPunct="1">
              <a:spcBef>
                <a:spcPct val="0"/>
              </a:spcBef>
              <a:buFontTx/>
              <a:buNone/>
            </a:pPr>
            <a:endParaRPr lang="en-US" altLang="nb-NO" sz="2000" dirty="0">
              <a:latin typeface="Arial" panose="020B0604020202020204" pitchFamily="34" charset="0"/>
            </a:endParaRPr>
          </a:p>
          <a:p>
            <a:pPr eaLnBrk="1" hangingPunct="1">
              <a:spcBef>
                <a:spcPct val="0"/>
              </a:spcBef>
              <a:buFontTx/>
              <a:buNone/>
            </a:pPr>
            <a:r>
              <a:rPr lang="en-US" altLang="nb-NO" sz="2000" dirty="0">
                <a:latin typeface="Arial" panose="020B0604020202020204" pitchFamily="34" charset="0"/>
              </a:rPr>
              <a:t>Up to c. 1970/80 – Celestial reference frame (Ecliptic / Equator / Pole of rotation) =&gt; coordinates of stars (2D) (a large number of)</a:t>
            </a:r>
          </a:p>
          <a:p>
            <a:pPr eaLnBrk="1" hangingPunct="1">
              <a:spcBef>
                <a:spcPct val="0"/>
              </a:spcBef>
              <a:buFontTx/>
              <a:buNone/>
            </a:pPr>
            <a:endParaRPr lang="en-US" altLang="nb-NO" sz="2000" dirty="0">
              <a:latin typeface="Arial" panose="020B0604020202020204" pitchFamily="34" charset="0"/>
            </a:endParaRPr>
          </a:p>
          <a:p>
            <a:pPr eaLnBrk="1" hangingPunct="1">
              <a:spcBef>
                <a:spcPct val="0"/>
              </a:spcBef>
              <a:buFontTx/>
              <a:buNone/>
            </a:pPr>
            <a:r>
              <a:rPr lang="en-US" altLang="nb-NO" sz="2000" dirty="0">
                <a:latin typeface="Arial" panose="020B0604020202020204" pitchFamily="34" charset="0"/>
              </a:rPr>
              <a:t>Today a set of very distant </a:t>
            </a:r>
            <a:r>
              <a:rPr lang="en-US" altLang="nb-NO" sz="2000" dirty="0" smtClean="0">
                <a:latin typeface="Arial" panose="020B0604020202020204" pitchFamily="34" charset="0"/>
              </a:rPr>
              <a:t>quasars (further, more immobile in space relative to Earth)</a:t>
            </a:r>
            <a:endParaRPr lang="en-US" altLang="nb-NO" sz="2000" dirty="0">
              <a:latin typeface="Arial" panose="020B0604020202020204" pitchFamily="34" charset="0"/>
            </a:endParaRPr>
          </a:p>
          <a:p>
            <a:pPr eaLnBrk="1" hangingPunct="1">
              <a:spcBef>
                <a:spcPct val="0"/>
              </a:spcBef>
              <a:buFontTx/>
              <a:buNone/>
            </a:pPr>
            <a:r>
              <a:rPr lang="en-US" altLang="nb-NO" sz="2000" dirty="0">
                <a:latin typeface="Arial" panose="020B0604020202020204" pitchFamily="34" charset="0"/>
              </a:rPr>
              <a:t>_____________________________________</a:t>
            </a:r>
          </a:p>
          <a:p>
            <a:pPr eaLnBrk="1" hangingPunct="1">
              <a:spcBef>
                <a:spcPct val="0"/>
              </a:spcBef>
              <a:buFontTx/>
              <a:buNone/>
            </a:pPr>
            <a:endParaRPr lang="en-US" altLang="nb-NO" sz="2000" dirty="0">
              <a:latin typeface="Arial" panose="020B0604020202020204" pitchFamily="34" charset="0"/>
            </a:endParaRPr>
          </a:p>
          <a:p>
            <a:pPr eaLnBrk="1" hangingPunct="1">
              <a:spcBef>
                <a:spcPct val="0"/>
              </a:spcBef>
              <a:buFontTx/>
              <a:buNone/>
            </a:pPr>
            <a:r>
              <a:rPr lang="en-US" altLang="nb-NO" sz="2000" dirty="0">
                <a:latin typeface="Arial" panose="020B0604020202020204" pitchFamily="34" charset="0"/>
              </a:rPr>
              <a:t>Terrestrial frames were mostly </a:t>
            </a:r>
            <a:r>
              <a:rPr lang="en-US" altLang="nb-NO" sz="2000" dirty="0" smtClean="0">
                <a:latin typeface="Arial" panose="020B0604020202020204" pitchFamily="34" charset="0"/>
              </a:rPr>
              <a:t>national/regional/local</a:t>
            </a:r>
          </a:p>
          <a:p>
            <a:pPr eaLnBrk="1" hangingPunct="1">
              <a:spcBef>
                <a:spcPct val="0"/>
              </a:spcBef>
              <a:buFontTx/>
              <a:buNone/>
            </a:pPr>
            <a:endParaRPr lang="en-US" altLang="nb-NO" sz="2000" dirty="0">
              <a:latin typeface="Arial" panose="020B0604020202020204" pitchFamily="34" charset="0"/>
            </a:endParaRPr>
          </a:p>
          <a:p>
            <a:pPr eaLnBrk="1" hangingPunct="1">
              <a:spcBef>
                <a:spcPct val="0"/>
              </a:spcBef>
              <a:buFontTx/>
              <a:buNone/>
            </a:pPr>
            <a:r>
              <a:rPr lang="en-US" altLang="nb-NO" sz="2000" dirty="0">
                <a:latin typeface="Arial" panose="020B0604020202020204" pitchFamily="34" charset="0"/>
              </a:rPr>
              <a:t>As satellite positioning (and other techniques) came into use – a global and far more accurate reference system was required.</a:t>
            </a:r>
          </a:p>
          <a:p>
            <a:pPr eaLnBrk="1" hangingPunct="1">
              <a:spcBef>
                <a:spcPct val="0"/>
              </a:spcBef>
              <a:buFontTx/>
              <a:buNone/>
            </a:pPr>
            <a:endParaRPr lang="en-US" altLang="nb-NO" sz="2000" dirty="0">
              <a:latin typeface="Arial" panose="020B0604020202020204" pitchFamily="34" charset="0"/>
            </a:endParaRPr>
          </a:p>
          <a:p>
            <a:pPr eaLnBrk="1" hangingPunct="1">
              <a:spcBef>
                <a:spcPct val="0"/>
              </a:spcBef>
              <a:buFontTx/>
              <a:buNone/>
            </a:pPr>
            <a:r>
              <a:rPr lang="en-US" altLang="nb-NO" sz="2000" dirty="0">
                <a:latin typeface="Arial" panose="020B0604020202020204" pitchFamily="34" charset="0"/>
              </a:rPr>
              <a:t>ITRS/ITRF was born – but maintained a tie to the Greenwich meridian and more from the historical </a:t>
            </a:r>
            <a:r>
              <a:rPr lang="en-US" altLang="nb-NO" sz="2000" dirty="0" smtClean="0">
                <a:latin typeface="Arial" panose="020B0604020202020204" pitchFamily="34" charset="0"/>
              </a:rPr>
              <a:t>systems</a:t>
            </a:r>
            <a:endParaRPr lang="en-US" altLang="nb-NO" sz="2000" dirty="0">
              <a:latin typeface="Arial" panose="020B0604020202020204" pitchFamily="34" charset="0"/>
            </a:endParaRPr>
          </a:p>
          <a:p>
            <a:pPr eaLnBrk="1" hangingPunct="1">
              <a:spcBef>
                <a:spcPct val="0"/>
              </a:spcBef>
              <a:buFontTx/>
              <a:buNone/>
            </a:pPr>
            <a:endParaRPr lang="en-US" altLang="nb-NO" sz="2000" dirty="0">
              <a:latin typeface="Arial" panose="020B0604020202020204" pitchFamily="34" charset="0"/>
            </a:endParaRPr>
          </a:p>
          <a:p>
            <a:pPr eaLnBrk="1" hangingPunct="1">
              <a:spcBef>
                <a:spcPct val="0"/>
              </a:spcBef>
              <a:buFontTx/>
              <a:buNone/>
            </a:pPr>
            <a:r>
              <a:rPr lang="en-US" altLang="nb-NO" sz="2000" dirty="0" smtClean="0">
                <a:latin typeface="Arial" panose="020B0604020202020204" pitchFamily="34" charset="0"/>
              </a:rPr>
              <a:t>ITRF(year)  defines </a:t>
            </a:r>
            <a:r>
              <a:rPr lang="en-US" altLang="nb-NO" sz="2000" dirty="0">
                <a:latin typeface="Arial" panose="020B0604020202020204" pitchFamily="34" charset="0"/>
              </a:rPr>
              <a:t>a set of coordinates and velocities for a number of </a:t>
            </a:r>
            <a:r>
              <a:rPr lang="en-US" altLang="nb-NO" sz="2000" dirty="0" smtClean="0">
                <a:latin typeface="Arial" panose="020B0604020202020204" pitchFamily="34" charset="0"/>
              </a:rPr>
              <a:t>sites at given epoch (time period / timestamp).</a:t>
            </a:r>
            <a:endParaRPr lang="en-US" altLang="nb-NO" sz="2000" dirty="0">
              <a:latin typeface="Arial" panose="020B0604020202020204" pitchFamily="34" charset="0"/>
            </a:endParaRPr>
          </a:p>
        </p:txBody>
      </p:sp>
      <p:sp>
        <p:nvSpPr>
          <p:cNvPr id="15362" name="TextBox 1"/>
          <p:cNvSpPr txBox="1">
            <a:spLocks noChangeArrowheads="1"/>
          </p:cNvSpPr>
          <p:nvPr/>
        </p:nvSpPr>
        <p:spPr bwMode="auto">
          <a:xfrm>
            <a:off x="1847850" y="188914"/>
            <a:ext cx="8496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2800" b="1">
                <a:latin typeface="Arial" panose="020B0604020202020204" pitchFamily="34" charset="0"/>
              </a:rPr>
              <a:t>HISTORY – and development of reference frames</a:t>
            </a:r>
          </a:p>
        </p:txBody>
      </p:sp>
    </p:spTree>
    <p:extLst>
      <p:ext uri="{BB962C8B-B14F-4D97-AF65-F5344CB8AC3E}">
        <p14:creationId xmlns:p14="http://schemas.microsoft.com/office/powerpoint/2010/main" val="1679871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919288" y="-100013"/>
            <a:ext cx="8229600" cy="1143001"/>
          </a:xfrm>
        </p:spPr>
        <p:txBody>
          <a:bodyPr/>
          <a:lstStyle/>
          <a:p>
            <a:pPr eaLnBrk="1" hangingPunct="1"/>
            <a:r>
              <a:rPr lang="nb-NO" altLang="nb-NO" smtClean="0"/>
              <a:t>(Geodetic) Datum</a:t>
            </a:r>
          </a:p>
        </p:txBody>
      </p:sp>
      <p:sp>
        <p:nvSpPr>
          <p:cNvPr id="38915" name="Rectangle 3"/>
          <p:cNvSpPr>
            <a:spLocks noGrp="1" noChangeArrowheads="1"/>
          </p:cNvSpPr>
          <p:nvPr>
            <p:ph type="body" idx="1"/>
          </p:nvPr>
        </p:nvSpPr>
        <p:spPr>
          <a:xfrm>
            <a:off x="911424" y="836614"/>
            <a:ext cx="10801200" cy="2808287"/>
          </a:xfrm>
        </p:spPr>
        <p:txBody>
          <a:bodyPr/>
          <a:lstStyle/>
          <a:p>
            <a:pPr eaLnBrk="1" hangingPunct="1"/>
            <a:r>
              <a:rPr lang="nb-NO" altLang="nb-NO" sz="2400" dirty="0"/>
              <a:t>Datum is a </a:t>
            </a:r>
            <a:r>
              <a:rPr lang="nb-NO" altLang="nb-NO" sz="2400" dirty="0" err="1"/>
              <a:t>definition</a:t>
            </a:r>
            <a:r>
              <a:rPr lang="nb-NO" altLang="nb-NO" sz="2400" dirty="0"/>
              <a:t> </a:t>
            </a:r>
            <a:r>
              <a:rPr lang="nb-NO" altLang="nb-NO" sz="2400" dirty="0" err="1"/>
              <a:t>of</a:t>
            </a:r>
            <a:r>
              <a:rPr lang="nb-NO" altLang="nb-NO" sz="2400" dirty="0"/>
              <a:t> </a:t>
            </a:r>
            <a:r>
              <a:rPr lang="nb-NO" altLang="nb-NO" sz="2400" b="1" dirty="0" err="1"/>
              <a:t>size</a:t>
            </a:r>
            <a:r>
              <a:rPr lang="nb-NO" altLang="nb-NO" sz="2400" b="1" dirty="0"/>
              <a:t> and </a:t>
            </a:r>
            <a:r>
              <a:rPr lang="nb-NO" altLang="nb-NO" sz="2400" b="1" dirty="0" err="1"/>
              <a:t>shape</a:t>
            </a:r>
            <a:r>
              <a:rPr lang="nb-NO" altLang="nb-NO" sz="2400" b="1" dirty="0"/>
              <a:t> </a:t>
            </a:r>
            <a:r>
              <a:rPr lang="nb-NO" altLang="nb-NO" sz="2400" dirty="0" err="1"/>
              <a:t>of</a:t>
            </a:r>
            <a:r>
              <a:rPr lang="nb-NO" altLang="nb-NO" sz="2400" dirty="0"/>
              <a:t> a </a:t>
            </a:r>
            <a:r>
              <a:rPr lang="nb-NO" altLang="nb-NO" sz="2400" dirty="0" err="1"/>
              <a:t>model</a:t>
            </a:r>
            <a:r>
              <a:rPr lang="nb-NO" altLang="nb-NO" sz="2400" dirty="0"/>
              <a:t> </a:t>
            </a:r>
            <a:r>
              <a:rPr lang="nb-NO" altLang="nb-NO" sz="2400" dirty="0" err="1"/>
              <a:t>of</a:t>
            </a:r>
            <a:r>
              <a:rPr lang="nb-NO" altLang="nb-NO" sz="2400" dirty="0"/>
              <a:t> </a:t>
            </a:r>
            <a:r>
              <a:rPr lang="nb-NO" altLang="nb-NO" sz="2400" dirty="0" err="1"/>
              <a:t>the</a:t>
            </a:r>
            <a:r>
              <a:rPr lang="nb-NO" altLang="nb-NO" sz="2400" dirty="0"/>
              <a:t> Earth (</a:t>
            </a:r>
            <a:r>
              <a:rPr lang="nb-NO" altLang="nb-NO" sz="2400" dirty="0" err="1"/>
              <a:t>ellipsoid</a:t>
            </a:r>
            <a:r>
              <a:rPr lang="nb-NO" altLang="nb-NO" sz="2400" dirty="0"/>
              <a:t>) and a </a:t>
            </a:r>
            <a:r>
              <a:rPr lang="nb-NO" altLang="nb-NO" sz="2400" b="1" dirty="0"/>
              <a:t>tie</a:t>
            </a:r>
            <a:r>
              <a:rPr lang="nb-NO" altLang="nb-NO" sz="2400" dirty="0"/>
              <a:t> </a:t>
            </a:r>
            <a:r>
              <a:rPr lang="nb-NO" altLang="nb-NO" sz="2400" dirty="0" err="1"/>
              <a:t>of</a:t>
            </a:r>
            <a:r>
              <a:rPr lang="nb-NO" altLang="nb-NO" sz="2400" dirty="0"/>
              <a:t> </a:t>
            </a:r>
            <a:r>
              <a:rPr lang="nb-NO" altLang="nb-NO" sz="2400" dirty="0" err="1"/>
              <a:t>this</a:t>
            </a:r>
            <a:r>
              <a:rPr lang="nb-NO" altLang="nb-NO" sz="2400" dirty="0"/>
              <a:t> </a:t>
            </a:r>
            <a:r>
              <a:rPr lang="nb-NO" altLang="nb-NO" sz="2400" dirty="0" err="1"/>
              <a:t>reference</a:t>
            </a:r>
            <a:r>
              <a:rPr lang="nb-NO" altLang="nb-NO" sz="2400" dirty="0"/>
              <a:t> </a:t>
            </a:r>
            <a:r>
              <a:rPr lang="nb-NO" altLang="nb-NO" sz="2400" dirty="0" err="1"/>
              <a:t>model</a:t>
            </a:r>
            <a:r>
              <a:rPr lang="nb-NO" altLang="nb-NO" sz="2400" dirty="0"/>
              <a:t> </a:t>
            </a:r>
            <a:r>
              <a:rPr lang="nb-NO" altLang="nb-NO" sz="2400" b="1" dirty="0"/>
              <a:t>to </a:t>
            </a:r>
            <a:r>
              <a:rPr lang="nb-NO" altLang="nb-NO" sz="2400" b="1" dirty="0" err="1"/>
              <a:t>the</a:t>
            </a:r>
            <a:r>
              <a:rPr lang="nb-NO" altLang="nb-NO" sz="2400" b="1" dirty="0"/>
              <a:t> </a:t>
            </a:r>
            <a:r>
              <a:rPr lang="nb-NO" altLang="nb-NO" sz="2400" b="1" dirty="0" err="1"/>
              <a:t>physical</a:t>
            </a:r>
            <a:r>
              <a:rPr lang="nb-NO" altLang="nb-NO" sz="2400" b="1" dirty="0"/>
              <a:t> Earth</a:t>
            </a:r>
            <a:r>
              <a:rPr lang="nb-NO" altLang="nb-NO" sz="2400" dirty="0"/>
              <a:t> body</a:t>
            </a:r>
          </a:p>
          <a:p>
            <a:pPr eaLnBrk="1" hangingPunct="1"/>
            <a:r>
              <a:rPr lang="nb-NO" altLang="nb-NO" sz="2400" dirty="0" err="1"/>
              <a:t>Many</a:t>
            </a:r>
            <a:r>
              <a:rPr lang="nb-NO" altLang="nb-NO" sz="2400" dirty="0"/>
              <a:t> different datums have </a:t>
            </a:r>
            <a:r>
              <a:rPr lang="nb-NO" altLang="nb-NO" sz="2400" dirty="0" err="1"/>
              <a:t>been</a:t>
            </a:r>
            <a:r>
              <a:rPr lang="nb-NO" altLang="nb-NO" sz="2400" dirty="0"/>
              <a:t> (and </a:t>
            </a:r>
            <a:r>
              <a:rPr lang="nb-NO" altLang="nb-NO" sz="2400" dirty="0" err="1"/>
              <a:t>are</a:t>
            </a:r>
            <a:r>
              <a:rPr lang="nb-NO" altLang="nb-NO" sz="2400" dirty="0"/>
              <a:t>) used </a:t>
            </a:r>
          </a:p>
          <a:p>
            <a:pPr eaLnBrk="1" hangingPunct="1"/>
            <a:r>
              <a:rPr lang="nb-NO" altLang="nb-NO" sz="2400" dirty="0" err="1"/>
              <a:t>Coordinate</a:t>
            </a:r>
            <a:r>
              <a:rPr lang="nb-NO" altLang="nb-NO" sz="2400" dirty="0"/>
              <a:t> systems </a:t>
            </a:r>
            <a:r>
              <a:rPr lang="nb-NO" altLang="nb-NO" sz="2400" dirty="0" err="1"/>
              <a:t>are</a:t>
            </a:r>
            <a:r>
              <a:rPr lang="nb-NO" altLang="nb-NO" sz="2400" dirty="0"/>
              <a:t> </a:t>
            </a:r>
            <a:r>
              <a:rPr lang="nb-NO" altLang="nb-NO" sz="2400" dirty="0" smtClean="0"/>
              <a:t>given in </a:t>
            </a:r>
            <a:r>
              <a:rPr lang="nb-NO" altLang="nb-NO" sz="2400" dirty="0" err="1" smtClean="0"/>
              <a:t>regards</a:t>
            </a:r>
            <a:r>
              <a:rPr lang="nb-NO" altLang="nb-NO" sz="2400" dirty="0" smtClean="0"/>
              <a:t> to </a:t>
            </a:r>
            <a:r>
              <a:rPr lang="nb-NO" altLang="nb-NO" sz="2400" dirty="0"/>
              <a:t>datums, </a:t>
            </a:r>
            <a:r>
              <a:rPr lang="nb-NO" altLang="nb-NO" sz="2400" dirty="0" smtClean="0"/>
              <a:t>so </a:t>
            </a:r>
            <a:r>
              <a:rPr lang="nb-NO" altLang="nb-NO" sz="2400" dirty="0" err="1" smtClean="0"/>
              <a:t>the</a:t>
            </a:r>
            <a:r>
              <a:rPr lang="nb-NO" altLang="nb-NO" sz="2400" dirty="0" smtClean="0"/>
              <a:t> same </a:t>
            </a:r>
            <a:r>
              <a:rPr lang="nb-NO" altLang="nb-NO" sz="2400" dirty="0" err="1" smtClean="0"/>
              <a:t>coordintate</a:t>
            </a:r>
            <a:r>
              <a:rPr lang="nb-NO" altLang="nb-NO" sz="2400" dirty="0" smtClean="0"/>
              <a:t> </a:t>
            </a:r>
            <a:r>
              <a:rPr lang="nb-NO" altLang="nb-NO" sz="2400" dirty="0" err="1" smtClean="0"/>
              <a:t>sytem</a:t>
            </a:r>
            <a:r>
              <a:rPr lang="nb-NO" altLang="nb-NO" sz="2400" dirty="0" smtClean="0"/>
              <a:t> </a:t>
            </a:r>
            <a:r>
              <a:rPr lang="nb-NO" altLang="nb-NO" sz="2400" dirty="0" err="1" smtClean="0"/>
              <a:t>with</a:t>
            </a:r>
            <a:r>
              <a:rPr lang="nb-NO" altLang="nb-NO" sz="2400" dirty="0" smtClean="0"/>
              <a:t> a different datum </a:t>
            </a:r>
            <a:r>
              <a:rPr lang="nb-NO" altLang="nb-NO" sz="2400" dirty="0" err="1"/>
              <a:t>will</a:t>
            </a:r>
            <a:r>
              <a:rPr lang="nb-NO" altLang="nb-NO" sz="2400" dirty="0"/>
              <a:t> </a:t>
            </a:r>
            <a:r>
              <a:rPr lang="nb-NO" altLang="nb-NO" sz="2400" dirty="0" err="1"/>
              <a:t>result</a:t>
            </a:r>
            <a:r>
              <a:rPr lang="nb-NO" altLang="nb-NO" sz="2400" dirty="0"/>
              <a:t> in different </a:t>
            </a:r>
            <a:r>
              <a:rPr lang="nb-NO" altLang="nb-NO" sz="2400" dirty="0" err="1" smtClean="0"/>
              <a:t>coordinates</a:t>
            </a:r>
            <a:r>
              <a:rPr lang="nb-NO" altLang="nb-NO" sz="2400" dirty="0"/>
              <a:t> </a:t>
            </a:r>
            <a:r>
              <a:rPr lang="nb-NO" altLang="nb-NO" sz="2400" dirty="0" smtClean="0"/>
              <a:t>for </a:t>
            </a:r>
            <a:r>
              <a:rPr lang="nb-NO" altLang="nb-NO" sz="2400" dirty="0" err="1" smtClean="0"/>
              <a:t>the</a:t>
            </a:r>
            <a:r>
              <a:rPr lang="nb-NO" altLang="nb-NO" sz="2400" dirty="0" smtClean="0"/>
              <a:t> same </a:t>
            </a:r>
            <a:r>
              <a:rPr lang="nb-NO" altLang="nb-NO" sz="2400" dirty="0" err="1" smtClean="0"/>
              <a:t>point</a:t>
            </a:r>
            <a:endParaRPr lang="nb-NO" altLang="nb-NO" sz="2400" dirty="0" smtClean="0"/>
          </a:p>
          <a:p>
            <a:pPr eaLnBrk="1" hangingPunct="1"/>
            <a:r>
              <a:rPr lang="nb-NO" altLang="nb-NO" sz="2400" dirty="0" err="1" smtClean="0"/>
              <a:t>Today</a:t>
            </a:r>
            <a:r>
              <a:rPr lang="nb-NO" altLang="nb-NO" sz="2400" dirty="0"/>
              <a:t>: Reference is </a:t>
            </a:r>
            <a:r>
              <a:rPr lang="nb-NO" altLang="nb-NO" sz="2400" dirty="0" err="1"/>
              <a:t>the</a:t>
            </a:r>
            <a:r>
              <a:rPr lang="nb-NO" altLang="nb-NO" sz="2400" dirty="0"/>
              <a:t> </a:t>
            </a:r>
            <a:r>
              <a:rPr lang="nb-NO" altLang="nb-NO" sz="2400" dirty="0" err="1"/>
              <a:t>mass</a:t>
            </a:r>
            <a:r>
              <a:rPr lang="nb-NO" altLang="nb-NO" sz="2400" dirty="0"/>
              <a:t> </a:t>
            </a:r>
            <a:r>
              <a:rPr lang="nb-NO" altLang="nb-NO" sz="2400" dirty="0" err="1"/>
              <a:t>centre</a:t>
            </a:r>
            <a:r>
              <a:rPr lang="nb-NO" altLang="nb-NO" sz="2400" dirty="0"/>
              <a:t> </a:t>
            </a:r>
            <a:r>
              <a:rPr lang="nb-NO" altLang="nb-NO" sz="2400" dirty="0" err="1"/>
              <a:t>of</a:t>
            </a:r>
            <a:r>
              <a:rPr lang="nb-NO" altLang="nb-NO" sz="2400" dirty="0"/>
              <a:t> </a:t>
            </a:r>
            <a:r>
              <a:rPr lang="nb-NO" altLang="nb-NO" sz="2400" dirty="0" err="1"/>
              <a:t>the</a:t>
            </a:r>
            <a:r>
              <a:rPr lang="nb-NO" altLang="nb-NO" sz="2400" dirty="0"/>
              <a:t> </a:t>
            </a:r>
            <a:r>
              <a:rPr lang="nb-NO" altLang="nb-NO" sz="2400" dirty="0" err="1"/>
              <a:t>earth</a:t>
            </a:r>
            <a:r>
              <a:rPr lang="nb-NO" altLang="nb-NO" sz="2400" dirty="0"/>
              <a:t> (0,0,0) + </a:t>
            </a:r>
            <a:r>
              <a:rPr lang="nb-NO" altLang="nb-NO" sz="2400" dirty="0" err="1" smtClean="0"/>
              <a:t>Rot.Axis+Prime</a:t>
            </a:r>
            <a:r>
              <a:rPr lang="nb-NO" altLang="nb-NO" sz="2400" dirty="0" smtClean="0"/>
              <a:t> meridian.</a:t>
            </a:r>
            <a:endParaRPr lang="nb-NO" altLang="nb-NO" sz="2400" dirty="0"/>
          </a:p>
          <a:p>
            <a:pPr eaLnBrk="1" hangingPunct="1"/>
            <a:endParaRPr lang="nb-NO" altLang="nb-NO" sz="2400" dirty="0"/>
          </a:p>
        </p:txBody>
      </p:sp>
      <p:pic>
        <p:nvPicPr>
          <p:cNvPr id="389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3787" y="3435970"/>
            <a:ext cx="2982813" cy="299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16" y="3633109"/>
            <a:ext cx="3267893" cy="304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8113" y="3477152"/>
            <a:ext cx="3648113" cy="333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1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9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91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6434" name="Picture 2" descr="E8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225" y="692151"/>
            <a:ext cx="2863850" cy="574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6677026" y="2629693"/>
            <a:ext cx="3990975" cy="3714750"/>
          </a:xfrm>
          <a:prstGeom prst="rect">
            <a:avLst/>
          </a:prstGeom>
        </p:spPr>
      </p:pic>
      <p:pic>
        <p:nvPicPr>
          <p:cNvPr id="146437" name="Picture 5" descr="ED5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1951" y="692150"/>
            <a:ext cx="2663825" cy="579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1731963" y="2663032"/>
            <a:ext cx="4191000" cy="3476625"/>
          </a:xfrm>
          <a:prstGeom prst="rect">
            <a:avLst/>
          </a:prstGeom>
        </p:spPr>
      </p:pic>
      <p:sp>
        <p:nvSpPr>
          <p:cNvPr id="40963" name="Rectangle 3"/>
          <p:cNvSpPr>
            <a:spLocks noGrp="1" noChangeArrowheads="1"/>
          </p:cNvSpPr>
          <p:nvPr>
            <p:ph type="title"/>
          </p:nvPr>
        </p:nvSpPr>
        <p:spPr>
          <a:xfrm>
            <a:off x="1919288" y="0"/>
            <a:ext cx="8229600" cy="1143000"/>
          </a:xfrm>
        </p:spPr>
        <p:txBody>
          <a:bodyPr/>
          <a:lstStyle/>
          <a:p>
            <a:pPr eaLnBrk="1" hangingPunct="1"/>
            <a:r>
              <a:rPr lang="nb-NO" altLang="nb-NO" dirty="0" smtClean="0"/>
              <a:t>Kart over Oslo (N50)</a:t>
            </a:r>
          </a:p>
        </p:txBody>
      </p:sp>
      <p:sp>
        <p:nvSpPr>
          <p:cNvPr id="146436" name="Rectangle 4"/>
          <p:cNvSpPr>
            <a:spLocks noGrp="1" noChangeArrowheads="1"/>
          </p:cNvSpPr>
          <p:nvPr>
            <p:ph type="body" idx="1"/>
          </p:nvPr>
        </p:nvSpPr>
        <p:spPr>
          <a:xfrm>
            <a:off x="3935413" y="1627189"/>
            <a:ext cx="3827462" cy="2243137"/>
          </a:xfrm>
        </p:spPr>
        <p:txBody>
          <a:bodyPr/>
          <a:lstStyle/>
          <a:p>
            <a:pPr eaLnBrk="1" hangingPunct="1"/>
            <a:endParaRPr lang="nb-NO" altLang="nb-NO" smtClean="0"/>
          </a:p>
        </p:txBody>
      </p:sp>
      <p:sp>
        <p:nvSpPr>
          <p:cNvPr id="146440" name="Line 8"/>
          <p:cNvSpPr>
            <a:spLocks noChangeShapeType="1"/>
          </p:cNvSpPr>
          <p:nvPr/>
        </p:nvSpPr>
        <p:spPr bwMode="auto">
          <a:xfrm>
            <a:off x="4395789" y="5013174"/>
            <a:ext cx="4722330" cy="37718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nn-NO"/>
          </a:p>
        </p:txBody>
      </p:sp>
      <p:sp>
        <p:nvSpPr>
          <p:cNvPr id="146441" name="Line 9"/>
          <p:cNvSpPr>
            <a:spLocks noChangeShapeType="1"/>
          </p:cNvSpPr>
          <p:nvPr/>
        </p:nvSpPr>
        <p:spPr bwMode="auto">
          <a:xfrm flipH="1">
            <a:off x="9118118" y="4905571"/>
            <a:ext cx="144462" cy="503238"/>
          </a:xfrm>
          <a:prstGeom prst="line">
            <a:avLst/>
          </a:prstGeom>
          <a:noFill/>
          <a:ln w="28575">
            <a:solidFill>
              <a:srgbClr val="0066FF"/>
            </a:solidFill>
            <a:round/>
            <a:headEnd/>
            <a:tailEnd type="triangle" w="med" len="med"/>
          </a:ln>
          <a:extLst>
            <a:ext uri="{909E8E84-426E-40DD-AFC4-6F175D3DCCD1}">
              <a14:hiddenFill xmlns:a14="http://schemas.microsoft.com/office/drawing/2010/main">
                <a:noFill/>
              </a14:hiddenFill>
            </a:ext>
          </a:extLst>
        </p:spPr>
        <p:txBody>
          <a:bodyPr anchor="ctr"/>
          <a:lstStyle/>
          <a:p>
            <a:endParaRPr lang="nn-NO"/>
          </a:p>
        </p:txBody>
      </p:sp>
      <p:pic>
        <p:nvPicPr>
          <p:cNvPr id="18" name="Picture 10" descr="Kart_r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9651" y="1125538"/>
            <a:ext cx="7777163" cy="543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Oval 11"/>
          <p:cNvSpPr>
            <a:spLocks noChangeArrowheads="1"/>
          </p:cNvSpPr>
          <p:nvPr/>
        </p:nvSpPr>
        <p:spPr bwMode="auto">
          <a:xfrm>
            <a:off x="5303839" y="4437064"/>
            <a:ext cx="2016125" cy="936625"/>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nb-NO" altLang="nb-NO" sz="1800">
              <a:latin typeface="Arial" panose="020B0604020202020204" pitchFamily="34" charset="0"/>
            </a:endParaRPr>
          </a:p>
        </p:txBody>
      </p:sp>
      <p:pic>
        <p:nvPicPr>
          <p:cNvPr id="20"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7800" y="2565401"/>
            <a:ext cx="32385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1"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5913" y="2420939"/>
            <a:ext cx="316865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2" name="Rectangle 14"/>
          <p:cNvSpPr>
            <a:spLocks noChangeArrowheads="1"/>
          </p:cNvSpPr>
          <p:nvPr/>
        </p:nvSpPr>
        <p:spPr bwMode="auto">
          <a:xfrm>
            <a:off x="3000376" y="3479404"/>
            <a:ext cx="2879725" cy="369332"/>
          </a:xfrm>
          <a:prstGeom prst="rect">
            <a:avLst/>
          </a:prstGeom>
          <a:noFill/>
          <a:ln w="2222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nb-NO" altLang="nb-NO" sz="1800">
              <a:latin typeface="Arial" panose="020B0604020202020204" pitchFamily="34" charset="0"/>
            </a:endParaRPr>
          </a:p>
        </p:txBody>
      </p:sp>
      <p:sp>
        <p:nvSpPr>
          <p:cNvPr id="23" name="Rectangle 15"/>
          <p:cNvSpPr>
            <a:spLocks noChangeArrowheads="1"/>
          </p:cNvSpPr>
          <p:nvPr/>
        </p:nvSpPr>
        <p:spPr bwMode="auto">
          <a:xfrm>
            <a:off x="6738223" y="3403878"/>
            <a:ext cx="2952699" cy="369332"/>
          </a:xfrm>
          <a:prstGeom prst="rect">
            <a:avLst/>
          </a:prstGeom>
          <a:noFill/>
          <a:ln w="254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nb-NO" altLang="nb-NO" sz="1800">
              <a:latin typeface="Arial" panose="020B0604020202020204" pitchFamily="34" charset="0"/>
            </a:endParaRPr>
          </a:p>
        </p:txBody>
      </p:sp>
    </p:spTree>
    <p:extLst>
      <p:ext uri="{BB962C8B-B14F-4D97-AF65-F5344CB8AC3E}">
        <p14:creationId xmlns:p14="http://schemas.microsoft.com/office/powerpoint/2010/main" val="1817484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4643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146437"/>
                                        </p:tgtEl>
                                        <p:attrNameLst>
                                          <p:attrName>style.visibility</p:attrName>
                                        </p:attrNameLst>
                                      </p:cBhvr>
                                      <p:to>
                                        <p:strVal val="visible"/>
                                      </p:to>
                                    </p:set>
                                    <p:animEffect transition="in" filter="blinds(horizontal)">
                                      <p:cBhvr>
                                        <p:cTn id="11" dur="500"/>
                                        <p:tgtEl>
                                          <p:spTgt spid="14643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46434"/>
                                        </p:tgtEl>
                                        <p:attrNameLst>
                                          <p:attrName>style.visibility</p:attrName>
                                        </p:attrNameLst>
                                      </p:cBhvr>
                                      <p:to>
                                        <p:strVal val="visible"/>
                                      </p:to>
                                    </p:set>
                                    <p:animEffect transition="in" filter="blinds(horizontal)">
                                      <p:cBhvr>
                                        <p:cTn id="16" dur="500"/>
                                        <p:tgtEl>
                                          <p:spTgt spid="1464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46440"/>
                                        </p:tgtEl>
                                        <p:attrNameLst>
                                          <p:attrName>style.visibility</p:attrName>
                                        </p:attrNameLst>
                                      </p:cBhvr>
                                      <p:to>
                                        <p:strVal val="visible"/>
                                      </p:to>
                                    </p:set>
                                    <p:animEffect transition="in" filter="blinds(horizontal)">
                                      <p:cBhvr>
                                        <p:cTn id="29" dur="500"/>
                                        <p:tgtEl>
                                          <p:spTgt spid="14644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46441"/>
                                        </p:tgtEl>
                                        <p:attrNameLst>
                                          <p:attrName>style.visibility</p:attrName>
                                        </p:attrNameLst>
                                      </p:cBhvr>
                                      <p:to>
                                        <p:strVal val="visible"/>
                                      </p:to>
                                    </p:set>
                                    <p:animEffect transition="in" filter="blinds(horizontal)">
                                      <p:cBhvr>
                                        <p:cTn id="34" dur="500"/>
                                        <p:tgtEl>
                                          <p:spTgt spid="14644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ppt_x"/>
                                          </p:val>
                                        </p:tav>
                                        <p:tav tm="100000">
                                          <p:val>
                                            <p:strVal val="#ppt_x"/>
                                          </p:val>
                                        </p:tav>
                                      </p:tavLst>
                                    </p:anim>
                                    <p:anim calcmode="lin" valueType="num">
                                      <p:cBhvr additive="base">
                                        <p:cTn id="4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box(in)">
                                      <p:cBhvr>
                                        <p:cTn id="51" dur="500"/>
                                        <p:tgtEl>
                                          <p:spTgt spid="20"/>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blinds(horizontal)">
                                      <p:cBhvr>
                                        <p:cTn id="54" dur="500"/>
                                        <p:tgtEl>
                                          <p:spTgt spid="22"/>
                                        </p:tgtEl>
                                      </p:cBhvr>
                                    </p:animEffect>
                                  </p:childTnLst>
                                </p:cTn>
                              </p:par>
                              <p:par>
                                <p:cTn id="55" presetID="2" presetClass="entr" presetSubtype="4"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6" grpId="0" build="p"/>
      <p:bldP spid="19"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descr="M:\Presentasjonar_ppt\UNIS\krs.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908051"/>
            <a:ext cx="8424863" cy="523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extBox 1"/>
          <p:cNvSpPr txBox="1">
            <a:spLocks noChangeArrowheads="1"/>
          </p:cNvSpPr>
          <p:nvPr/>
        </p:nvSpPr>
        <p:spPr bwMode="auto">
          <a:xfrm>
            <a:off x="2172391" y="1493016"/>
            <a:ext cx="878433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nb-NO" sz="2000" dirty="0">
                <a:latin typeface="Arial" panose="020B0604020202020204" pitchFamily="34" charset="0"/>
              </a:rPr>
              <a:t>                                              coordinate based reference system</a:t>
            </a:r>
            <a:endParaRPr lang="nb-NO" altLang="nb-NO" sz="2000" dirty="0">
              <a:latin typeface="Arial" panose="020B0604020202020204" pitchFamily="34" charset="0"/>
            </a:endParaRPr>
          </a:p>
          <a:p>
            <a:pPr eaLnBrk="1" hangingPunct="1">
              <a:spcBef>
                <a:spcPct val="0"/>
              </a:spcBef>
              <a:buFontTx/>
              <a:buNone/>
            </a:pPr>
            <a:endParaRPr lang="en-GB" altLang="nb-NO" sz="2000" dirty="0">
              <a:latin typeface="Arial" panose="020B0604020202020204" pitchFamily="34" charset="0"/>
            </a:endParaRPr>
          </a:p>
          <a:p>
            <a:pPr eaLnBrk="1" hangingPunct="1">
              <a:spcBef>
                <a:spcPct val="0"/>
              </a:spcBef>
              <a:buFontTx/>
              <a:buNone/>
            </a:pPr>
            <a:endParaRPr lang="en-GB" altLang="nb-NO" sz="2000" dirty="0">
              <a:latin typeface="Arial" panose="020B0604020202020204" pitchFamily="34" charset="0"/>
            </a:endParaRPr>
          </a:p>
          <a:p>
            <a:pPr eaLnBrk="1" hangingPunct="1">
              <a:spcBef>
                <a:spcPct val="0"/>
              </a:spcBef>
              <a:buFontTx/>
              <a:buNone/>
            </a:pPr>
            <a:endParaRPr lang="en-GB" altLang="nb-NO" sz="2000" dirty="0">
              <a:latin typeface="Arial" panose="020B0604020202020204" pitchFamily="34" charset="0"/>
            </a:endParaRPr>
          </a:p>
          <a:p>
            <a:pPr eaLnBrk="1" hangingPunct="1">
              <a:spcBef>
                <a:spcPct val="0"/>
              </a:spcBef>
              <a:buFontTx/>
              <a:buNone/>
            </a:pPr>
            <a:r>
              <a:rPr lang="en-GB" altLang="nb-NO" sz="2000" dirty="0">
                <a:latin typeface="Arial" panose="020B0604020202020204" pitchFamily="34" charset="0"/>
              </a:rPr>
              <a:t>                                                    datum                  coordinate </a:t>
            </a:r>
            <a:r>
              <a:rPr lang="en-GB" altLang="nb-NO" sz="2000" dirty="0" smtClean="0">
                <a:latin typeface="Arial" panose="020B0604020202020204" pitchFamily="34" charset="0"/>
              </a:rPr>
              <a:t>system</a:t>
            </a:r>
          </a:p>
          <a:p>
            <a:pPr eaLnBrk="1" hangingPunct="1">
              <a:spcBef>
                <a:spcPct val="0"/>
              </a:spcBef>
              <a:buFontTx/>
              <a:buNone/>
            </a:pPr>
            <a:endParaRPr lang="nb-NO" altLang="nb-NO" sz="2000" dirty="0">
              <a:latin typeface="Arial" panose="020B0604020202020204" pitchFamily="34" charset="0"/>
            </a:endParaRPr>
          </a:p>
          <a:p>
            <a:pPr eaLnBrk="1" hangingPunct="1">
              <a:spcBef>
                <a:spcPct val="0"/>
              </a:spcBef>
              <a:buFontTx/>
              <a:buNone/>
            </a:pPr>
            <a:endParaRPr lang="en-GB" altLang="nb-NO" sz="2000" dirty="0">
              <a:latin typeface="Arial" panose="020B0604020202020204" pitchFamily="34" charset="0"/>
            </a:endParaRPr>
          </a:p>
          <a:p>
            <a:pPr eaLnBrk="1" hangingPunct="1">
              <a:spcBef>
                <a:spcPct val="0"/>
              </a:spcBef>
              <a:buFontTx/>
              <a:buNone/>
            </a:pPr>
            <a:endParaRPr lang="en-GB" altLang="nb-NO" sz="2000" dirty="0">
              <a:latin typeface="Arial" panose="020B0604020202020204" pitchFamily="34" charset="0"/>
            </a:endParaRPr>
          </a:p>
          <a:p>
            <a:pPr eaLnBrk="1" hangingPunct="1">
              <a:spcBef>
                <a:spcPct val="0"/>
              </a:spcBef>
              <a:buFontTx/>
              <a:buNone/>
            </a:pPr>
            <a:endParaRPr lang="en-GB" altLang="nb-NO" sz="1000" dirty="0">
              <a:latin typeface="Arial" panose="020B0604020202020204" pitchFamily="34" charset="0"/>
            </a:endParaRPr>
          </a:p>
          <a:p>
            <a:pPr eaLnBrk="1" hangingPunct="1">
              <a:spcBef>
                <a:spcPct val="0"/>
              </a:spcBef>
              <a:buFontTx/>
              <a:buNone/>
            </a:pPr>
            <a:r>
              <a:rPr lang="en-GB" altLang="nb-NO" sz="2000" dirty="0">
                <a:latin typeface="Arial" panose="020B0604020202020204" pitchFamily="34" charset="0"/>
              </a:rPr>
              <a:t>                    geodetic                vertical                   «local»</a:t>
            </a:r>
            <a:endParaRPr lang="nb-NO" altLang="nb-NO" sz="2000" dirty="0">
              <a:latin typeface="Arial" panose="020B0604020202020204" pitchFamily="34" charset="0"/>
            </a:endParaRPr>
          </a:p>
          <a:p>
            <a:pPr eaLnBrk="1" hangingPunct="1">
              <a:spcBef>
                <a:spcPct val="0"/>
              </a:spcBef>
              <a:buFontTx/>
              <a:buNone/>
            </a:pPr>
            <a:endParaRPr lang="en-GB" altLang="nb-NO" sz="2000" dirty="0">
              <a:latin typeface="Arial" panose="020B0604020202020204" pitchFamily="34" charset="0"/>
            </a:endParaRPr>
          </a:p>
          <a:p>
            <a:pPr eaLnBrk="1" hangingPunct="1">
              <a:spcBef>
                <a:spcPct val="0"/>
              </a:spcBef>
              <a:buFontTx/>
              <a:buNone/>
            </a:pPr>
            <a:endParaRPr lang="en-GB" altLang="nb-NO" sz="1000" dirty="0">
              <a:latin typeface="Arial" panose="020B0604020202020204" pitchFamily="34" charset="0"/>
            </a:endParaRPr>
          </a:p>
          <a:p>
            <a:pPr eaLnBrk="1" hangingPunct="1">
              <a:spcBef>
                <a:spcPct val="0"/>
              </a:spcBef>
              <a:buFontTx/>
              <a:buNone/>
            </a:pPr>
            <a:endParaRPr lang="en-GB" altLang="nb-NO" sz="2000" dirty="0">
              <a:latin typeface="Arial" panose="020B0604020202020204" pitchFamily="34" charset="0"/>
            </a:endParaRPr>
          </a:p>
          <a:p>
            <a:pPr eaLnBrk="1" hangingPunct="1">
              <a:spcBef>
                <a:spcPct val="0"/>
              </a:spcBef>
              <a:buFontTx/>
              <a:buNone/>
            </a:pPr>
            <a:r>
              <a:rPr lang="en-GB" altLang="nb-NO" sz="2000" dirty="0">
                <a:latin typeface="Arial" panose="020B0604020202020204" pitchFamily="34" charset="0"/>
              </a:rPr>
              <a:t>    Geocentric           Topocentric</a:t>
            </a:r>
            <a:endParaRPr lang="nb-NO" altLang="nb-NO" sz="2000" dirty="0">
              <a:latin typeface="Arial" panose="020B0604020202020204" pitchFamily="34" charset="0"/>
            </a:endParaRPr>
          </a:p>
          <a:p>
            <a:pPr eaLnBrk="1" hangingPunct="1">
              <a:spcBef>
                <a:spcPct val="0"/>
              </a:spcBef>
              <a:buFontTx/>
              <a:buNone/>
            </a:pPr>
            <a:endParaRPr lang="nb-NO" altLang="nb-NO" sz="2000" dirty="0">
              <a:latin typeface="Arial" panose="020B0604020202020204" pitchFamily="34" charset="0"/>
            </a:endParaRPr>
          </a:p>
        </p:txBody>
      </p:sp>
      <p:sp>
        <p:nvSpPr>
          <p:cNvPr id="5" name="TextBox 2"/>
          <p:cNvSpPr txBox="1">
            <a:spLocks noChangeArrowheads="1"/>
          </p:cNvSpPr>
          <p:nvPr/>
        </p:nvSpPr>
        <p:spPr bwMode="auto">
          <a:xfrm>
            <a:off x="6312025" y="6381329"/>
            <a:ext cx="41765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n-NO" altLang="nb-NO" sz="1400" dirty="0" err="1">
                <a:latin typeface="Arial" panose="020B0604020202020204" pitchFamily="34" charset="0"/>
              </a:rPr>
              <a:t>Sk</a:t>
            </a:r>
            <a:r>
              <a:rPr lang="nn-NO" altLang="nb-NO" sz="1400" dirty="0">
                <a:latin typeface="Arial" panose="020B0604020202020204" pitchFamily="34" charset="0"/>
              </a:rPr>
              <a:t>: Standard, </a:t>
            </a:r>
            <a:r>
              <a:rPr lang="nn-NO" altLang="nb-NO" sz="1400" b="1" dirty="0">
                <a:latin typeface="Arial" panose="020B0604020202020204" pitchFamily="34" charset="0"/>
              </a:rPr>
              <a:t>Koordinatbasert referansesystem</a:t>
            </a:r>
            <a:endParaRPr lang="nn-NO" altLang="nb-NO" sz="2400" dirty="0">
              <a:latin typeface="Arial" panose="020B0604020202020204" pitchFamily="34" charset="0"/>
            </a:endParaRPr>
          </a:p>
        </p:txBody>
      </p:sp>
      <p:sp>
        <p:nvSpPr>
          <p:cNvPr id="3" name="TextBox 2"/>
          <p:cNvSpPr txBox="1"/>
          <p:nvPr/>
        </p:nvSpPr>
        <p:spPr>
          <a:xfrm>
            <a:off x="263352" y="210572"/>
            <a:ext cx="11928648" cy="892552"/>
          </a:xfrm>
          <a:prstGeom prst="rect">
            <a:avLst/>
          </a:prstGeom>
          <a:noFill/>
        </p:spPr>
        <p:txBody>
          <a:bodyPr wrap="square" rtlCol="0">
            <a:spAutoFit/>
          </a:bodyPr>
          <a:lstStyle/>
          <a:p>
            <a:r>
              <a:rPr lang="nb-NO" sz="2800" b="1" dirty="0"/>
              <a:t>Reference system </a:t>
            </a:r>
            <a:r>
              <a:rPr lang="nb-NO" sz="2800" b="1" dirty="0" err="1"/>
              <a:t>model</a:t>
            </a:r>
            <a:r>
              <a:rPr lang="nb-NO" sz="2800" b="1" dirty="0" smtClean="0"/>
              <a:t>: </a:t>
            </a:r>
            <a:r>
              <a:rPr lang="en-GB" altLang="nb-NO" sz="2800" b="1" dirty="0" smtClean="0"/>
              <a:t>Coordinate </a:t>
            </a:r>
            <a:r>
              <a:rPr lang="en-GB" altLang="nb-NO" sz="2800" b="1" dirty="0"/>
              <a:t>based reference </a:t>
            </a:r>
            <a:r>
              <a:rPr lang="en-GB" altLang="nb-NO" sz="2800" b="1" dirty="0" smtClean="0"/>
              <a:t>system  (CRS)</a:t>
            </a:r>
            <a:endParaRPr lang="nb-NO" altLang="nb-NO" sz="2800" b="1" dirty="0"/>
          </a:p>
          <a:p>
            <a:endParaRPr lang="nn-NO" sz="2400" b="1" dirty="0"/>
          </a:p>
        </p:txBody>
      </p:sp>
      <p:sp>
        <p:nvSpPr>
          <p:cNvPr id="2" name="Left Brace 1"/>
          <p:cNvSpPr/>
          <p:nvPr/>
        </p:nvSpPr>
        <p:spPr>
          <a:xfrm>
            <a:off x="1685764" y="3553449"/>
            <a:ext cx="360685" cy="2159214"/>
          </a:xfrm>
          <a:prstGeom prst="lef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1236294" y="4437112"/>
            <a:ext cx="323528" cy="584775"/>
          </a:xfrm>
          <a:prstGeom prst="rect">
            <a:avLst/>
          </a:prstGeom>
          <a:noFill/>
        </p:spPr>
        <p:txBody>
          <a:bodyPr wrap="square" rtlCol="0">
            <a:spAutoFit/>
          </a:bodyPr>
          <a:lstStyle/>
          <a:p>
            <a:r>
              <a:rPr lang="nb-NO" sz="3200" dirty="0">
                <a:solidFill>
                  <a:srgbClr val="FF0000"/>
                </a:solidFill>
              </a:rPr>
              <a:t>*</a:t>
            </a:r>
            <a:endParaRPr lang="en-US" sz="3200" dirty="0">
              <a:solidFill>
                <a:srgbClr val="FF0000"/>
              </a:solidFill>
            </a:endParaRPr>
          </a:p>
        </p:txBody>
      </p:sp>
      <p:sp>
        <p:nvSpPr>
          <p:cNvPr id="6" name="TextBox 5"/>
          <p:cNvSpPr txBox="1"/>
          <p:nvPr/>
        </p:nvSpPr>
        <p:spPr>
          <a:xfrm>
            <a:off x="407368" y="6134898"/>
            <a:ext cx="4608512" cy="369332"/>
          </a:xfrm>
          <a:prstGeom prst="rect">
            <a:avLst/>
          </a:prstGeom>
          <a:noFill/>
        </p:spPr>
        <p:txBody>
          <a:bodyPr wrap="square" rtlCol="0">
            <a:spAutoFit/>
          </a:bodyPr>
          <a:lstStyle/>
          <a:p>
            <a:r>
              <a:rPr lang="nb-NO" dirty="0" smtClean="0">
                <a:solidFill>
                  <a:srgbClr val="FF0000"/>
                </a:solidFill>
              </a:rPr>
              <a:t>*) Different «types» </a:t>
            </a:r>
            <a:r>
              <a:rPr lang="nb-NO" dirty="0" err="1" smtClean="0">
                <a:solidFill>
                  <a:srgbClr val="FF0000"/>
                </a:solidFill>
              </a:rPr>
              <a:t>of</a:t>
            </a:r>
            <a:r>
              <a:rPr lang="nb-NO" dirty="0" smtClean="0">
                <a:solidFill>
                  <a:srgbClr val="FF0000"/>
                </a:solidFill>
              </a:rPr>
              <a:t> Datums</a:t>
            </a:r>
            <a:endParaRPr lang="en-US" dirty="0">
              <a:solidFill>
                <a:srgbClr val="FF0000"/>
              </a:solidFill>
            </a:endParaRPr>
          </a:p>
        </p:txBody>
      </p:sp>
      <p:sp>
        <p:nvSpPr>
          <p:cNvPr id="9" name="TextBox 8"/>
          <p:cNvSpPr txBox="1"/>
          <p:nvPr/>
        </p:nvSpPr>
        <p:spPr>
          <a:xfrm>
            <a:off x="1899648" y="3561080"/>
            <a:ext cx="1623951"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altLang="nb-NO" sz="3600" b="1" dirty="0" err="1" smtClean="0">
                <a:latin typeface="+mn-lt"/>
              </a:rPr>
              <a:t>φ</a:t>
            </a:r>
            <a:r>
              <a:rPr lang="en-US" altLang="nb-NO" sz="3600" dirty="0" err="1" smtClean="0">
                <a:latin typeface="+mn-lt"/>
              </a:rPr>
              <a:t>,</a:t>
            </a:r>
            <a:r>
              <a:rPr lang="en-US" altLang="nb-NO" sz="3600" b="1" dirty="0" err="1" smtClean="0">
                <a:latin typeface="+mn-lt"/>
                <a:cs typeface="Times New Roman" pitchFamily="18" charset="0"/>
              </a:rPr>
              <a:t>λ</a:t>
            </a:r>
            <a:r>
              <a:rPr lang="en-US" altLang="nb-NO" sz="3600" b="1" i="1" dirty="0">
                <a:latin typeface="+mn-lt"/>
              </a:rPr>
              <a:t>, </a:t>
            </a:r>
            <a:r>
              <a:rPr lang="en-US" altLang="nb-NO" sz="3600" b="1" i="1" dirty="0" smtClean="0">
                <a:latin typeface="+mn-lt"/>
              </a:rPr>
              <a:t>h</a:t>
            </a:r>
            <a:r>
              <a:rPr lang="en-US" altLang="nb-NO" sz="3600" b="1" i="1" baseline="-25000" dirty="0" smtClean="0">
                <a:latin typeface="+mn-lt"/>
              </a:rPr>
              <a:t>ell</a:t>
            </a:r>
            <a:endParaRPr lang="en-US" sz="3600" b="1" i="1" baseline="-25000" dirty="0">
              <a:latin typeface="+mn-lt"/>
            </a:endParaRPr>
          </a:p>
        </p:txBody>
      </p:sp>
      <p:sp>
        <p:nvSpPr>
          <p:cNvPr id="10" name="TextBox 9"/>
          <p:cNvSpPr txBox="1"/>
          <p:nvPr/>
        </p:nvSpPr>
        <p:spPr>
          <a:xfrm>
            <a:off x="7441439" y="5507940"/>
            <a:ext cx="3672408" cy="369332"/>
          </a:xfrm>
          <a:prstGeom prst="rect">
            <a:avLst/>
          </a:prstGeom>
          <a:noFill/>
        </p:spPr>
        <p:txBody>
          <a:bodyPr wrap="square" rtlCol="0">
            <a:spAutoFit/>
          </a:bodyPr>
          <a:lstStyle/>
          <a:p>
            <a:r>
              <a:rPr lang="nb-NO" dirty="0" smtClean="0">
                <a:solidFill>
                  <a:srgbClr val="FF0000"/>
                </a:solidFill>
              </a:rPr>
              <a:t>Plane (2D) or 3D coordinates</a:t>
            </a:r>
            <a:endParaRPr lang="nn-NO" dirty="0">
              <a:solidFill>
                <a:srgbClr val="FF0000"/>
              </a:solidFill>
            </a:endParaRPr>
          </a:p>
        </p:txBody>
      </p:sp>
      <p:sp>
        <p:nvSpPr>
          <p:cNvPr id="11" name="TextBox 10"/>
          <p:cNvSpPr txBox="1"/>
          <p:nvPr/>
        </p:nvSpPr>
        <p:spPr>
          <a:xfrm>
            <a:off x="7585455" y="4923672"/>
            <a:ext cx="3672408" cy="369332"/>
          </a:xfrm>
          <a:prstGeom prst="rect">
            <a:avLst/>
          </a:prstGeom>
          <a:noFill/>
        </p:spPr>
        <p:txBody>
          <a:bodyPr wrap="square" rtlCol="0">
            <a:spAutoFit/>
          </a:bodyPr>
          <a:lstStyle/>
          <a:p>
            <a:r>
              <a:rPr lang="nb-NO" dirty="0" err="1" smtClean="0">
                <a:solidFill>
                  <a:srgbClr val="062FFE"/>
                </a:solidFill>
              </a:rPr>
              <a:t>Heights</a:t>
            </a:r>
            <a:r>
              <a:rPr lang="nb-NO" dirty="0" smtClean="0">
                <a:solidFill>
                  <a:srgbClr val="062FFE"/>
                </a:solidFill>
              </a:rPr>
              <a:t>: 1D </a:t>
            </a:r>
            <a:r>
              <a:rPr lang="nb-NO" dirty="0" err="1" smtClean="0">
                <a:solidFill>
                  <a:srgbClr val="062FFE"/>
                </a:solidFill>
              </a:rPr>
              <a:t>Coordinate</a:t>
            </a:r>
            <a:endParaRPr lang="nn-NO" dirty="0">
              <a:solidFill>
                <a:srgbClr val="062FFE"/>
              </a:solidFill>
            </a:endParaRPr>
          </a:p>
        </p:txBody>
      </p:sp>
      <p:cxnSp>
        <p:nvCxnSpPr>
          <p:cNvPr id="12" name="Straight Arrow Connector 11"/>
          <p:cNvCxnSpPr/>
          <p:nvPr/>
        </p:nvCxnSpPr>
        <p:spPr>
          <a:xfrm flipH="1" flipV="1">
            <a:off x="7153407" y="4512168"/>
            <a:ext cx="504056" cy="419709"/>
          </a:xfrm>
          <a:prstGeom prst="straightConnector1">
            <a:avLst/>
          </a:prstGeom>
          <a:ln w="28575">
            <a:solidFill>
              <a:srgbClr val="062FFE"/>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045013" y="4465640"/>
            <a:ext cx="2396427" cy="10362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567243" y="5554449"/>
            <a:ext cx="1168269" cy="369332"/>
          </a:xfrm>
          <a:prstGeom prst="rect">
            <a:avLst/>
          </a:prstGeom>
        </p:spPr>
        <p:style>
          <a:lnRef idx="1">
            <a:schemeClr val="accent2"/>
          </a:lnRef>
          <a:fillRef idx="3">
            <a:schemeClr val="accent2"/>
          </a:fillRef>
          <a:effectRef idx="2">
            <a:schemeClr val="accent2"/>
          </a:effectRef>
          <a:fontRef idx="minor">
            <a:schemeClr val="lt1"/>
          </a:fontRef>
        </p:style>
        <p:txBody>
          <a:bodyPr wrap="none">
            <a:spAutoFit/>
          </a:bodyPr>
          <a:lstStyle/>
          <a:p>
            <a:r>
              <a:rPr lang="nb-NO" dirty="0"/>
              <a:t>XYZ (ECEF)</a:t>
            </a:r>
          </a:p>
        </p:txBody>
      </p:sp>
      <p:sp>
        <p:nvSpPr>
          <p:cNvPr id="8" name="Rectangle 7"/>
          <p:cNvSpPr/>
          <p:nvPr/>
        </p:nvSpPr>
        <p:spPr>
          <a:xfrm>
            <a:off x="3963728" y="1290222"/>
            <a:ext cx="1262060" cy="646331"/>
          </a:xfrm>
          <a:prstGeom prst="rect">
            <a:avLst/>
          </a:prstGeom>
        </p:spPr>
        <p:txBody>
          <a:bodyPr wrap="square">
            <a:spAutoFit/>
          </a:bodyPr>
          <a:lstStyle/>
          <a:p>
            <a:r>
              <a:rPr lang="en-US" sz="3600" b="1" dirty="0" smtClean="0">
                <a:solidFill>
                  <a:srgbClr val="FF0000"/>
                </a:solidFill>
              </a:rPr>
              <a:t>N,E,</a:t>
            </a:r>
            <a:r>
              <a:rPr lang="en-US" sz="3600" b="1" dirty="0" smtClean="0">
                <a:solidFill>
                  <a:srgbClr val="062FFE"/>
                </a:solidFill>
              </a:rPr>
              <a:t>H</a:t>
            </a:r>
            <a:endParaRPr lang="nb-NO" sz="3600" dirty="0">
              <a:solidFill>
                <a:srgbClr val="062FFE"/>
              </a:solidFill>
            </a:endParaRPr>
          </a:p>
        </p:txBody>
      </p:sp>
    </p:spTree>
    <p:extLst>
      <p:ext uri="{BB962C8B-B14F-4D97-AF65-F5344CB8AC3E}">
        <p14:creationId xmlns:p14="http://schemas.microsoft.com/office/powerpoint/2010/main" val="201969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1"/>
          <p:cNvSpPr txBox="1">
            <a:spLocks noChangeArrowheads="1"/>
          </p:cNvSpPr>
          <p:nvPr/>
        </p:nvSpPr>
        <p:spPr bwMode="auto">
          <a:xfrm>
            <a:off x="551384" y="188913"/>
            <a:ext cx="11449272" cy="578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1800" b="1" dirty="0" smtClean="0">
                <a:latin typeface="Arial" panose="020B0604020202020204" pitchFamily="34" charset="0"/>
              </a:rPr>
              <a:t>4.2 Datum</a:t>
            </a:r>
          </a:p>
          <a:p>
            <a:pPr eaLnBrk="1" hangingPunct="1">
              <a:spcBef>
                <a:spcPct val="0"/>
              </a:spcBef>
              <a:buFontTx/>
              <a:buNone/>
            </a:pPr>
            <a:r>
              <a:rPr lang="en-US" altLang="nb-NO" sz="1800" dirty="0" smtClean="0">
                <a:latin typeface="Arial" panose="020B0604020202020204" pitchFamily="34" charset="0"/>
              </a:rPr>
              <a:t>We separate between three main types of datum: (</a:t>
            </a:r>
            <a:r>
              <a:rPr lang="en-US" altLang="nb-NO" sz="1800" dirty="0" err="1" smtClean="0">
                <a:latin typeface="Arial" panose="020B0604020202020204" pitchFamily="34" charset="0"/>
              </a:rPr>
              <a:t>figur</a:t>
            </a:r>
            <a:r>
              <a:rPr lang="en-US" altLang="nb-NO" sz="1800" dirty="0" smtClean="0">
                <a:latin typeface="Arial" panose="020B0604020202020204" pitchFamily="34" charset="0"/>
              </a:rPr>
              <a:t> 1) </a:t>
            </a:r>
          </a:p>
          <a:p>
            <a:pPr marL="342900" indent="-342900" eaLnBrk="1" hangingPunct="1">
              <a:spcBef>
                <a:spcPct val="0"/>
              </a:spcBef>
              <a:buFontTx/>
              <a:buAutoNum type="arabicParenR"/>
            </a:pPr>
            <a:r>
              <a:rPr lang="en-US" altLang="nb-NO" sz="1800" dirty="0" smtClean="0">
                <a:latin typeface="Arial" panose="020B0604020202020204" pitchFamily="34" charset="0"/>
              </a:rPr>
              <a:t>A </a:t>
            </a:r>
            <a:r>
              <a:rPr lang="en-US" altLang="nb-NO" sz="1800" b="1" i="1" dirty="0" smtClean="0">
                <a:latin typeface="Arial" panose="020B0604020202020204" pitchFamily="34" charset="0"/>
              </a:rPr>
              <a:t>geodetic</a:t>
            </a:r>
            <a:r>
              <a:rPr lang="en-US" altLang="nb-NO" sz="1800" i="1" dirty="0" smtClean="0">
                <a:latin typeface="Arial" panose="020B0604020202020204" pitchFamily="34" charset="0"/>
              </a:rPr>
              <a:t> </a:t>
            </a:r>
            <a:r>
              <a:rPr lang="en-US" altLang="nb-NO" sz="1800" dirty="0" smtClean="0">
                <a:latin typeface="Arial" panose="020B0604020202020204" pitchFamily="34" charset="0"/>
              </a:rPr>
              <a:t>datum, give the needed information (numbers) to give </a:t>
            </a:r>
          </a:p>
          <a:p>
            <a:pPr eaLnBrk="1" hangingPunct="1">
              <a:spcBef>
                <a:spcPct val="0"/>
              </a:spcBef>
              <a:buNone/>
            </a:pPr>
            <a:r>
              <a:rPr lang="en-US" altLang="nb-NO" sz="1800" dirty="0">
                <a:latin typeface="Arial" panose="020B0604020202020204" pitchFamily="34" charset="0"/>
              </a:rPr>
              <a:t> </a:t>
            </a:r>
            <a:r>
              <a:rPr lang="en-US" altLang="nb-NO" sz="1800" dirty="0" smtClean="0">
                <a:latin typeface="Arial" panose="020B0604020202020204" pitchFamily="34" charset="0"/>
              </a:rPr>
              <a:t>   unambiguous positions all over the earth.</a:t>
            </a:r>
          </a:p>
          <a:p>
            <a:pPr eaLnBrk="1" hangingPunct="1">
              <a:spcBef>
                <a:spcPct val="0"/>
              </a:spcBef>
              <a:buFontTx/>
              <a:buNone/>
            </a:pPr>
            <a:r>
              <a:rPr lang="en-US" altLang="nb-NO" sz="1800" dirty="0" smtClean="0">
                <a:latin typeface="Arial" panose="020B0604020202020204" pitchFamily="34" charset="0"/>
              </a:rPr>
              <a:t>    We separate between geocentric and topocentric datum. </a:t>
            </a:r>
          </a:p>
          <a:p>
            <a:pPr eaLnBrk="1" hangingPunct="1">
              <a:spcBef>
                <a:spcPct val="0"/>
              </a:spcBef>
              <a:buFontTx/>
              <a:buNone/>
            </a:pPr>
            <a:r>
              <a:rPr lang="en-US" altLang="nb-NO" sz="1800" dirty="0" smtClean="0">
                <a:latin typeface="Arial" panose="020B0604020202020204" pitchFamily="34" charset="0"/>
              </a:rPr>
              <a:t>    In a geodetic datum all heights are given relative to the used ellipsoid, </a:t>
            </a:r>
          </a:p>
          <a:p>
            <a:pPr eaLnBrk="1" hangingPunct="1">
              <a:spcBef>
                <a:spcPct val="0"/>
              </a:spcBef>
              <a:buNone/>
            </a:pPr>
            <a:r>
              <a:rPr lang="en-US" altLang="nb-NO" sz="1800" dirty="0" smtClean="0">
                <a:latin typeface="Arial" panose="020B0604020202020204" pitchFamily="34" charset="0"/>
              </a:rPr>
              <a:t>    and the heights are called ellipsoid heights.</a:t>
            </a:r>
          </a:p>
          <a:p>
            <a:pPr eaLnBrk="1" hangingPunct="1">
              <a:spcBef>
                <a:spcPct val="0"/>
              </a:spcBef>
              <a:buFontTx/>
              <a:buNone/>
            </a:pPr>
            <a:r>
              <a:rPr lang="en-US" altLang="nb-NO" sz="1800" dirty="0" smtClean="0">
                <a:latin typeface="Arial" panose="020B0604020202020204" pitchFamily="34" charset="0"/>
              </a:rPr>
              <a:t>2) A </a:t>
            </a:r>
            <a:r>
              <a:rPr lang="en-US" altLang="nb-NO" sz="1800" b="1" i="1" dirty="0" smtClean="0">
                <a:latin typeface="Arial" panose="020B0604020202020204" pitchFamily="34" charset="0"/>
              </a:rPr>
              <a:t>vertical</a:t>
            </a:r>
            <a:r>
              <a:rPr lang="en-US" altLang="nb-NO" sz="1800" i="1" dirty="0" smtClean="0">
                <a:latin typeface="Arial" panose="020B0604020202020204" pitchFamily="34" charset="0"/>
              </a:rPr>
              <a:t> </a:t>
            </a:r>
            <a:r>
              <a:rPr lang="en-US" altLang="nb-NO" sz="1800" dirty="0" smtClean="0">
                <a:latin typeface="Arial" panose="020B0604020202020204" pitchFamily="34" charset="0"/>
              </a:rPr>
              <a:t>datum, give the needed information to give unambiguous </a:t>
            </a:r>
            <a:r>
              <a:rPr lang="en-US" altLang="nb-NO" sz="1800" b="1" dirty="0" smtClean="0">
                <a:latin typeface="Arial" panose="020B0604020202020204" pitchFamily="34" charset="0"/>
              </a:rPr>
              <a:t>gravity related heights</a:t>
            </a:r>
            <a:r>
              <a:rPr lang="en-US" altLang="nb-NO" sz="1800" dirty="0" smtClean="0">
                <a:latin typeface="Arial" panose="020B0604020202020204" pitchFamily="34" charset="0"/>
              </a:rPr>
              <a:t>.</a:t>
            </a:r>
          </a:p>
          <a:p>
            <a:pPr eaLnBrk="1" hangingPunct="1">
              <a:spcBef>
                <a:spcPct val="0"/>
              </a:spcBef>
              <a:buFontTx/>
              <a:buNone/>
            </a:pPr>
            <a:r>
              <a:rPr lang="en-US" altLang="nb-NO" sz="1800" dirty="0" smtClean="0">
                <a:latin typeface="Arial" panose="020B0604020202020204" pitchFamily="34" charset="0"/>
              </a:rPr>
              <a:t>3) An «</a:t>
            </a:r>
            <a:r>
              <a:rPr lang="en-US" altLang="nb-NO" sz="1800" b="1" i="1" dirty="0" err="1" smtClean="0">
                <a:latin typeface="Arial" panose="020B0604020202020204" pitchFamily="34" charset="0"/>
              </a:rPr>
              <a:t>anleggsdatum</a:t>
            </a:r>
            <a:r>
              <a:rPr lang="en-US" altLang="nb-NO" sz="1800" i="1" dirty="0" smtClean="0">
                <a:latin typeface="Arial" panose="020B0604020202020204" pitchFamily="34" charset="0"/>
              </a:rPr>
              <a:t>» («construction-datum»)</a:t>
            </a:r>
            <a:r>
              <a:rPr lang="en-US" altLang="nb-NO" sz="1800" dirty="0" smtClean="0">
                <a:latin typeface="Arial" panose="020B0604020202020204" pitchFamily="34" charset="0"/>
              </a:rPr>
              <a:t>, give the needed information to give unambiguous  positions within a limited area (e.g. at a construction site a reference point and a main axis of  coordinates can be selected) .</a:t>
            </a:r>
          </a:p>
          <a:p>
            <a:pPr eaLnBrk="1" hangingPunct="1">
              <a:spcBef>
                <a:spcPct val="0"/>
              </a:spcBef>
              <a:buFontTx/>
              <a:buNone/>
            </a:pPr>
            <a:endParaRPr lang="en-US" altLang="nb-NO" sz="1000" b="1" dirty="0" smtClean="0">
              <a:latin typeface="Arial" panose="020B0604020202020204" pitchFamily="34" charset="0"/>
            </a:endParaRPr>
          </a:p>
          <a:p>
            <a:pPr eaLnBrk="1" hangingPunct="1">
              <a:spcBef>
                <a:spcPct val="0"/>
              </a:spcBef>
              <a:buFontTx/>
              <a:buNone/>
            </a:pPr>
            <a:r>
              <a:rPr lang="en-US" altLang="nb-NO" sz="1800" b="1" dirty="0" smtClean="0">
                <a:latin typeface="Arial" panose="020B0604020202020204" pitchFamily="34" charset="0"/>
              </a:rPr>
              <a:t>4.2.1 Geodetic datum</a:t>
            </a:r>
          </a:p>
          <a:p>
            <a:pPr eaLnBrk="1" hangingPunct="1">
              <a:spcBef>
                <a:spcPct val="0"/>
              </a:spcBef>
              <a:buFontTx/>
              <a:buNone/>
            </a:pPr>
            <a:r>
              <a:rPr lang="en-US" altLang="nb-NO" sz="1800" dirty="0" smtClean="0">
                <a:latin typeface="Arial" panose="020B0604020202020204" pitchFamily="34" charset="0"/>
              </a:rPr>
              <a:t>A geodetic datum usually defines size and shape of an ellipsoid (earth model) used in mapping and surveying, together with positioning and orientation of the ellipsoid relative to the physical earth. </a:t>
            </a:r>
          </a:p>
          <a:p>
            <a:pPr eaLnBrk="1" hangingPunct="1">
              <a:spcBef>
                <a:spcPct val="0"/>
              </a:spcBef>
              <a:buFontTx/>
              <a:buNone/>
            </a:pPr>
            <a:r>
              <a:rPr lang="en-US" altLang="nb-NO" sz="1800" dirty="0" smtClean="0">
                <a:latin typeface="Arial" panose="020B0604020202020204" pitchFamily="34" charset="0"/>
              </a:rPr>
              <a:t>Prior to satellite based geodesy a traditional geodetic datum was tied to the  earth surface in a fundamental point (</a:t>
            </a:r>
            <a:r>
              <a:rPr lang="en-US" altLang="nb-NO" sz="1800" b="1" dirty="0" smtClean="0">
                <a:latin typeface="Arial" panose="020B0604020202020204" pitchFamily="34" charset="0"/>
              </a:rPr>
              <a:t>topocentric datum</a:t>
            </a:r>
            <a:r>
              <a:rPr lang="en-US" altLang="nb-NO" sz="1800" dirty="0" smtClean="0">
                <a:latin typeface="Arial" panose="020B0604020202020204" pitchFamily="34" charset="0"/>
              </a:rPr>
              <a:t>). </a:t>
            </a:r>
          </a:p>
          <a:p>
            <a:pPr eaLnBrk="1" hangingPunct="1">
              <a:spcBef>
                <a:spcPct val="0"/>
              </a:spcBef>
              <a:buFontTx/>
              <a:buNone/>
            </a:pPr>
            <a:r>
              <a:rPr lang="en-US" altLang="nb-NO" sz="1800" dirty="0" smtClean="0">
                <a:latin typeface="Arial" panose="020B0604020202020204" pitchFamily="34" charset="0"/>
              </a:rPr>
              <a:t>A topocentric geodetic datum can be national and cover one nation, or regional and cover several nations. A topocentric geodetic datum requires more parameters defined than a </a:t>
            </a:r>
            <a:r>
              <a:rPr lang="en-US" altLang="nb-NO" sz="1800" b="1" dirty="0" smtClean="0">
                <a:latin typeface="Arial" panose="020B0604020202020204" pitchFamily="34" charset="0"/>
              </a:rPr>
              <a:t>geocentric datum </a:t>
            </a:r>
            <a:r>
              <a:rPr lang="en-US" altLang="nb-NO" sz="1800" dirty="0" smtClean="0">
                <a:latin typeface="Arial" panose="020B0604020202020204" pitchFamily="34" charset="0"/>
              </a:rPr>
              <a:t>which is tied to the  mass center of the earth. A topocentric geodetic datum was tied to a fundamental point, usually an observatory, where deviation of the vertical and geoid height was given.</a:t>
            </a:r>
            <a:endParaRPr lang="en-US" altLang="nb-NO" sz="2000" dirty="0">
              <a:latin typeface="Arial" panose="020B0604020202020204" pitchFamily="34" charset="0"/>
            </a:endParaRPr>
          </a:p>
        </p:txBody>
      </p:sp>
      <p:pic>
        <p:nvPicPr>
          <p:cNvPr id="4710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9219" t="31680" r="12416" b="35921"/>
          <a:stretch>
            <a:fillRect/>
          </a:stretch>
        </p:blipFill>
        <p:spPr bwMode="auto">
          <a:xfrm>
            <a:off x="8112224" y="0"/>
            <a:ext cx="4043654" cy="2140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TextBox 2"/>
          <p:cNvSpPr txBox="1">
            <a:spLocks noChangeArrowheads="1"/>
          </p:cNvSpPr>
          <p:nvPr/>
        </p:nvSpPr>
        <p:spPr bwMode="auto">
          <a:xfrm>
            <a:off x="6630988" y="6523038"/>
            <a:ext cx="360045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n-NO" altLang="nb-NO" sz="1100" dirty="0" err="1">
                <a:latin typeface="Arial" panose="020B0604020202020204" pitchFamily="34" charset="0"/>
              </a:rPr>
              <a:t>Sk</a:t>
            </a:r>
            <a:r>
              <a:rPr lang="nn-NO" altLang="nb-NO" sz="1100" dirty="0">
                <a:latin typeface="Arial" panose="020B0604020202020204" pitchFamily="34" charset="0"/>
              </a:rPr>
              <a:t>: Standard, </a:t>
            </a:r>
            <a:r>
              <a:rPr lang="nn-NO" altLang="nb-NO" sz="1100" b="1" dirty="0">
                <a:latin typeface="Arial" panose="020B0604020202020204" pitchFamily="34" charset="0"/>
              </a:rPr>
              <a:t>Koordinatbasert referansesystem</a:t>
            </a:r>
            <a:endParaRPr lang="nn-NO" altLang="nb-NO" sz="1800" dirty="0">
              <a:latin typeface="Arial" panose="020B0604020202020204" pitchFamily="34" charset="0"/>
            </a:endParaRPr>
          </a:p>
        </p:txBody>
      </p:sp>
      <p:sp>
        <p:nvSpPr>
          <p:cNvPr id="5" name="Rectangle 4"/>
          <p:cNvSpPr/>
          <p:nvPr/>
        </p:nvSpPr>
        <p:spPr>
          <a:xfrm>
            <a:off x="8616280" y="1196752"/>
            <a:ext cx="3240360" cy="360040"/>
          </a:xfrm>
          <a:prstGeom prst="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143672" y="3068960"/>
            <a:ext cx="8856984" cy="523220"/>
          </a:xfrm>
          <a:prstGeom prst="rect">
            <a:avLst/>
          </a:prstGeom>
          <a:solidFill>
            <a:srgbClr val="FFFF00"/>
          </a:solidFill>
        </p:spPr>
        <p:txBody>
          <a:bodyPr wrap="square" rtlCol="0">
            <a:spAutoFit/>
          </a:bodyPr>
          <a:lstStyle/>
          <a:p>
            <a:r>
              <a:rPr lang="nn-NO" sz="2800" b="1" dirty="0" err="1" smtClean="0"/>
              <a:t>geocentric</a:t>
            </a:r>
            <a:r>
              <a:rPr lang="nn-NO" sz="2800" b="1" dirty="0" smtClean="0"/>
              <a:t> </a:t>
            </a:r>
            <a:r>
              <a:rPr lang="nn-NO" sz="2800" b="1" dirty="0"/>
              <a:t>datum </a:t>
            </a:r>
            <a:r>
              <a:rPr lang="nn-NO" sz="2800" dirty="0"/>
              <a:t>- </a:t>
            </a:r>
            <a:r>
              <a:rPr lang="nn-NO" sz="2800" dirty="0" err="1" smtClean="0"/>
              <a:t>tied</a:t>
            </a:r>
            <a:r>
              <a:rPr lang="nn-NO" sz="2800" dirty="0" smtClean="0"/>
              <a:t> to </a:t>
            </a:r>
            <a:r>
              <a:rPr lang="nn-NO" sz="2800" dirty="0" err="1" smtClean="0"/>
              <a:t>mass</a:t>
            </a:r>
            <a:r>
              <a:rPr lang="nn-NO" sz="2800" dirty="0" smtClean="0"/>
              <a:t> </a:t>
            </a:r>
            <a:r>
              <a:rPr lang="nn-NO" sz="2800" dirty="0" err="1" smtClean="0"/>
              <a:t>centre</a:t>
            </a:r>
            <a:r>
              <a:rPr lang="nn-NO" sz="2800" dirty="0" smtClean="0"/>
              <a:t> </a:t>
            </a:r>
            <a:r>
              <a:rPr lang="nn-NO" sz="2800" dirty="0" err="1" smtClean="0"/>
              <a:t>of</a:t>
            </a:r>
            <a:r>
              <a:rPr lang="nn-NO" sz="2800" dirty="0" smtClean="0"/>
              <a:t> Earth</a:t>
            </a:r>
            <a:endParaRPr lang="nn-NO" sz="2800" dirty="0"/>
          </a:p>
        </p:txBody>
      </p:sp>
      <p:sp>
        <p:nvSpPr>
          <p:cNvPr id="7" name="TextBox 6"/>
          <p:cNvSpPr txBox="1"/>
          <p:nvPr/>
        </p:nvSpPr>
        <p:spPr>
          <a:xfrm>
            <a:off x="1343472" y="5949184"/>
            <a:ext cx="10513168" cy="584775"/>
          </a:xfrm>
          <a:prstGeom prst="rect">
            <a:avLst/>
          </a:prstGeom>
          <a:solidFill>
            <a:srgbClr val="FFFF00"/>
          </a:solidFill>
        </p:spPr>
        <p:txBody>
          <a:bodyPr wrap="square" rtlCol="0">
            <a:spAutoFit/>
          </a:bodyPr>
          <a:lstStyle/>
          <a:p>
            <a:r>
              <a:rPr lang="nn-NO" sz="3200" b="1" dirty="0" smtClean="0"/>
              <a:t>topocentric</a:t>
            </a:r>
            <a:r>
              <a:rPr lang="nn-NO" sz="3200" dirty="0" smtClean="0"/>
              <a:t> </a:t>
            </a:r>
            <a:r>
              <a:rPr lang="nn-NO" sz="3200" dirty="0"/>
              <a:t>datum - </a:t>
            </a:r>
            <a:r>
              <a:rPr lang="nn-NO" sz="3200" dirty="0" err="1" smtClean="0"/>
              <a:t>tied</a:t>
            </a:r>
            <a:r>
              <a:rPr lang="nn-NO" sz="3200" dirty="0" smtClean="0"/>
              <a:t> to a fundamental </a:t>
            </a:r>
            <a:r>
              <a:rPr lang="nn-NO" sz="3200" dirty="0" err="1" smtClean="0"/>
              <a:t>point</a:t>
            </a:r>
            <a:r>
              <a:rPr lang="nn-NO" sz="3200" dirty="0" smtClean="0"/>
              <a:t> (</a:t>
            </a:r>
            <a:r>
              <a:rPr lang="nn-NO" sz="3200" dirty="0" err="1" smtClean="0"/>
              <a:t>on</a:t>
            </a:r>
            <a:r>
              <a:rPr lang="nn-NO" sz="3200" dirty="0" smtClean="0"/>
              <a:t> surf.)</a:t>
            </a:r>
            <a:endParaRPr lang="nn-NO" sz="3200" dirty="0"/>
          </a:p>
        </p:txBody>
      </p:sp>
    </p:spTree>
    <p:extLst>
      <p:ext uri="{BB962C8B-B14F-4D97-AF65-F5344CB8AC3E}">
        <p14:creationId xmlns:p14="http://schemas.microsoft.com/office/powerpoint/2010/main" val="416277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6">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06">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06">
                                            <p:txEl>
                                              <p:pRg st="13" end="1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6" name="Picture 4"/>
          <p:cNvPicPr>
            <a:picLocks noChangeAspect="1" noChangeArrowheads="1"/>
          </p:cNvPicPr>
          <p:nvPr/>
        </p:nvPicPr>
        <p:blipFill>
          <a:blip r:embed="rId2" cstate="print"/>
          <a:srcRect l="9541" t="9564" r="5787"/>
          <a:stretch>
            <a:fillRect/>
          </a:stretch>
        </p:blipFill>
        <p:spPr bwMode="auto">
          <a:xfrm>
            <a:off x="1703512" y="-17362"/>
            <a:ext cx="8604448" cy="6875362"/>
          </a:xfrm>
          <a:prstGeom prst="rect">
            <a:avLst/>
          </a:prstGeom>
          <a:noFill/>
          <a:ln w="9525">
            <a:noFill/>
            <a:miter lim="800000"/>
            <a:headEnd/>
            <a:tailEnd/>
          </a:ln>
        </p:spPr>
      </p:pic>
      <p:sp>
        <p:nvSpPr>
          <p:cNvPr id="2" name="Oval 1"/>
          <p:cNvSpPr/>
          <p:nvPr/>
        </p:nvSpPr>
        <p:spPr bwMode="auto">
          <a:xfrm>
            <a:off x="8760296" y="3140968"/>
            <a:ext cx="1008112" cy="936104"/>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nn-NO" sz="2000">
              <a:latin typeface="Arial" charset="0"/>
              <a:ea typeface="ヒラギノ角ゴ Pro W3" charset="-128"/>
              <a:cs typeface="ヒラギノ角ゴ Pro W3" charset="-128"/>
            </a:endParaRPr>
          </a:p>
        </p:txBody>
      </p:sp>
      <p:sp>
        <p:nvSpPr>
          <p:cNvPr id="3" name="TextBox 2"/>
          <p:cNvSpPr txBox="1"/>
          <p:nvPr/>
        </p:nvSpPr>
        <p:spPr>
          <a:xfrm>
            <a:off x="191344" y="44624"/>
            <a:ext cx="6408712" cy="369332"/>
          </a:xfrm>
          <a:prstGeom prst="rect">
            <a:avLst/>
          </a:prstGeom>
          <a:solidFill>
            <a:schemeClr val="bg1"/>
          </a:solidFill>
        </p:spPr>
        <p:txBody>
          <a:bodyPr wrap="square" rtlCol="0">
            <a:spAutoFit/>
          </a:bodyPr>
          <a:lstStyle/>
          <a:p>
            <a:r>
              <a:rPr lang="en-US" dirty="0" smtClean="0"/>
              <a:t>“Normal height reference benchmark” in the garden of NGO</a:t>
            </a:r>
            <a:endParaRPr lang="nn-NO" dirty="0"/>
          </a:p>
        </p:txBody>
      </p:sp>
      <p:sp>
        <p:nvSpPr>
          <p:cNvPr id="5" name="TextBox 4"/>
          <p:cNvSpPr txBox="1"/>
          <p:nvPr/>
        </p:nvSpPr>
        <p:spPr>
          <a:xfrm>
            <a:off x="6633710" y="5668804"/>
            <a:ext cx="3441322" cy="1200329"/>
          </a:xfrm>
          <a:prstGeom prst="rect">
            <a:avLst/>
          </a:prstGeom>
          <a:solidFill>
            <a:schemeClr val="bg1"/>
          </a:solidFill>
        </p:spPr>
        <p:txBody>
          <a:bodyPr wrap="square" rtlCol="0">
            <a:spAutoFit/>
          </a:bodyPr>
          <a:lstStyle/>
          <a:p>
            <a:r>
              <a:rPr lang="en-US" dirty="0" smtClean="0"/>
              <a:t>Marker on outside of pillar was placed 1912 to make access easier. (Used in 1927-levellings)</a:t>
            </a:r>
          </a:p>
          <a:p>
            <a:endParaRPr lang="nn-NO" dirty="0"/>
          </a:p>
        </p:txBody>
      </p:sp>
    </p:spTree>
    <p:extLst>
      <p:ext uri="{BB962C8B-B14F-4D97-AF65-F5344CB8AC3E}">
        <p14:creationId xmlns:p14="http://schemas.microsoft.com/office/powerpoint/2010/main" val="252300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9" y="1689481"/>
            <a:ext cx="5097532" cy="51643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116632"/>
            <a:ext cx="5616624" cy="4597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51384" y="1227816"/>
            <a:ext cx="3240360" cy="461665"/>
          </a:xfrm>
          <a:prstGeom prst="rect">
            <a:avLst/>
          </a:prstGeom>
          <a:noFill/>
        </p:spPr>
        <p:txBody>
          <a:bodyPr wrap="square" rtlCol="0">
            <a:spAutoFit/>
          </a:bodyPr>
          <a:lstStyle/>
          <a:p>
            <a:r>
              <a:rPr lang="nb-NO" sz="2400" b="1" dirty="0" err="1"/>
              <a:t>Geocentric</a:t>
            </a:r>
            <a:endParaRPr lang="nb-NO" sz="2400" b="1" dirty="0"/>
          </a:p>
        </p:txBody>
      </p:sp>
      <p:sp>
        <p:nvSpPr>
          <p:cNvPr id="7" name="TextBox 6"/>
          <p:cNvSpPr txBox="1"/>
          <p:nvPr/>
        </p:nvSpPr>
        <p:spPr>
          <a:xfrm>
            <a:off x="9408368" y="5157192"/>
            <a:ext cx="2088232" cy="461665"/>
          </a:xfrm>
          <a:prstGeom prst="rect">
            <a:avLst/>
          </a:prstGeom>
          <a:noFill/>
        </p:spPr>
        <p:txBody>
          <a:bodyPr wrap="square" rtlCol="0">
            <a:spAutoFit/>
          </a:bodyPr>
          <a:lstStyle/>
          <a:p>
            <a:r>
              <a:rPr lang="nb-NO" sz="2400" b="1" dirty="0" err="1"/>
              <a:t>Topocentric</a:t>
            </a:r>
            <a:endParaRPr lang="nb-NO" sz="2400" b="1" dirty="0"/>
          </a:p>
        </p:txBody>
      </p:sp>
    </p:spTree>
    <p:extLst>
      <p:ext uri="{BB962C8B-B14F-4D97-AF65-F5344CB8AC3E}">
        <p14:creationId xmlns:p14="http://schemas.microsoft.com/office/powerpoint/2010/main" val="31169943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image-engine.com/wp-content/uploads/2015/08/SAN_RR_100_comp_v001.122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2163762"/>
            <a:ext cx="9572625" cy="39909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08162" y="1171575"/>
            <a:ext cx="8629650" cy="584775"/>
          </a:xfrm>
          <a:prstGeom prst="rect">
            <a:avLst/>
          </a:prstGeom>
          <a:noFill/>
        </p:spPr>
        <p:txBody>
          <a:bodyPr wrap="square" rtlCol="0">
            <a:spAutoFit/>
          </a:bodyPr>
          <a:lstStyle/>
          <a:p>
            <a:r>
              <a:rPr lang="nb-NO" sz="3200" dirty="0" smtClean="0"/>
              <a:t>Small </a:t>
            </a:r>
            <a:r>
              <a:rPr lang="nb-NO" sz="3200" dirty="0" err="1" smtClean="0"/>
              <a:t>issue</a:t>
            </a:r>
            <a:r>
              <a:rPr lang="nb-NO" sz="3200" dirty="0" smtClean="0"/>
              <a:t> : </a:t>
            </a:r>
            <a:r>
              <a:rPr lang="nb-NO" sz="3200" dirty="0" err="1" smtClean="0"/>
              <a:t>the</a:t>
            </a:r>
            <a:r>
              <a:rPr lang="nb-NO" sz="3200" dirty="0" smtClean="0"/>
              <a:t> </a:t>
            </a:r>
            <a:r>
              <a:rPr lang="nb-NO" sz="3200" dirty="0" err="1" smtClean="0"/>
              <a:t>Earth’s</a:t>
            </a:r>
            <a:r>
              <a:rPr lang="nb-NO" sz="3200" dirty="0" smtClean="0"/>
              <a:t> </a:t>
            </a:r>
            <a:r>
              <a:rPr lang="nb-NO" sz="3200" dirty="0" err="1" smtClean="0"/>
              <a:t>surface</a:t>
            </a:r>
            <a:r>
              <a:rPr lang="nb-NO" sz="3200" dirty="0" smtClean="0"/>
              <a:t> </a:t>
            </a:r>
            <a:r>
              <a:rPr lang="nb-NO" sz="3200" dirty="0" err="1" smtClean="0"/>
              <a:t>isn’t</a:t>
            </a:r>
            <a:r>
              <a:rPr lang="nb-NO" sz="3200" dirty="0" smtClean="0"/>
              <a:t> stable/</a:t>
            </a:r>
            <a:r>
              <a:rPr lang="nb-NO" sz="3200" dirty="0" err="1" smtClean="0"/>
              <a:t>fixed</a:t>
            </a:r>
            <a:endParaRPr lang="en-US" sz="3200" dirty="0"/>
          </a:p>
        </p:txBody>
      </p:sp>
    </p:spTree>
    <p:extLst>
      <p:ext uri="{BB962C8B-B14F-4D97-AF65-F5344CB8AC3E}">
        <p14:creationId xmlns:p14="http://schemas.microsoft.com/office/powerpoint/2010/main" val="36109770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http://xenon.colorado.edu/spotlight/kb/gps_tectonics/Plates_tect2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3694"/>
            <a:ext cx="8809404" cy="601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Box 1"/>
          <p:cNvSpPr txBox="1">
            <a:spLocks noChangeArrowheads="1"/>
          </p:cNvSpPr>
          <p:nvPr/>
        </p:nvSpPr>
        <p:spPr bwMode="auto">
          <a:xfrm>
            <a:off x="256432" y="6093296"/>
            <a:ext cx="118093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1800" b="1" dirty="0">
                <a:latin typeface="Arial" panose="020B0604020202020204" pitchFamily="34" charset="0"/>
              </a:rPr>
              <a:t>Figure 1.</a:t>
            </a:r>
            <a:r>
              <a:rPr lang="en-US" altLang="nb-NO" sz="1800" dirty="0">
                <a:latin typeface="Arial" panose="020B0604020202020204" pitchFamily="34" charset="0"/>
              </a:rPr>
              <a:t>The Earth's surface is comprised of tectonic plates, which move independently of each other. The sense of motion between the plates is shown by the red arrows (Credit: </a:t>
            </a:r>
            <a:r>
              <a:rPr lang="en-US" altLang="nb-NO" sz="1800" dirty="0">
                <a:latin typeface="Arial" panose="020B0604020202020204" pitchFamily="34" charset="0"/>
                <a:hlinkClick r:id="rId3"/>
              </a:rPr>
              <a:t>USGS.</a:t>
            </a:r>
            <a:r>
              <a:rPr lang="en-US" altLang="nb-NO" sz="1800" dirty="0">
                <a:latin typeface="Arial" panose="020B0604020202020204" pitchFamily="34" charset="0"/>
              </a:rPr>
              <a:t>)</a:t>
            </a:r>
            <a:endParaRPr lang="nn-NO" altLang="nb-NO" sz="1800" dirty="0">
              <a:latin typeface="Arial" panose="020B0604020202020204" pitchFamily="34" charset="0"/>
            </a:endParaRPr>
          </a:p>
        </p:txBody>
      </p:sp>
    </p:spTree>
    <p:extLst>
      <p:ext uri="{BB962C8B-B14F-4D97-AF65-F5344CB8AC3E}">
        <p14:creationId xmlns:p14="http://schemas.microsoft.com/office/powerpoint/2010/main" val="2981853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lh7-rt.googleusercontent.com/slidesz/AGV_vUd_zu551suZrM76b32XAer42w579x9h0zZGcnWVtqf58AjWPvdVHfUk_oo4EACLtuQiS9BV-10FeOF7qVsJq-XEm831Sb-fM3p2lXJQgaSc6EvExMdd_RKZiGuQch77I2vEuua1qL4juEZiWXnyUwaML00pMmjP=s2048?key=HsK-nNQ1Z8WSkS9r_91PQ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0"/>
            <a:ext cx="9297485" cy="685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6107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http://xenon.colorado.edu/spotlight/kb/gps_tectonics/PearsonPrenticeH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457" y="5868"/>
            <a:ext cx="9542592" cy="587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Box 1"/>
          <p:cNvSpPr txBox="1">
            <a:spLocks noChangeArrowheads="1"/>
          </p:cNvSpPr>
          <p:nvPr/>
        </p:nvSpPr>
        <p:spPr bwMode="auto">
          <a:xfrm>
            <a:off x="983432" y="6021288"/>
            <a:ext cx="1065718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1800" b="1" dirty="0">
                <a:latin typeface="Arial" panose="020B0604020202020204" pitchFamily="34" charset="0"/>
              </a:rPr>
              <a:t>Figure 3.</a:t>
            </a:r>
            <a:r>
              <a:rPr lang="en-US" altLang="nb-NO" sz="1800" dirty="0">
                <a:latin typeface="Arial" panose="020B0604020202020204" pitchFamily="34" charset="0"/>
              </a:rPr>
              <a:t>A map of the velocities predicted for a plate motion model. Plate boundaries are shown in white. (Credit: Pearson Prentice Hall.)</a:t>
            </a:r>
            <a:endParaRPr lang="nn-NO" altLang="nb-NO" sz="1800" dirty="0">
              <a:latin typeface="Arial" panose="020B0604020202020204" pitchFamily="34" charset="0"/>
            </a:endParaRPr>
          </a:p>
        </p:txBody>
      </p:sp>
    </p:spTree>
    <p:extLst>
      <p:ext uri="{BB962C8B-B14F-4D97-AF65-F5344CB8AC3E}">
        <p14:creationId xmlns:p14="http://schemas.microsoft.com/office/powerpoint/2010/main" val="425162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Box 1"/>
          <p:cNvSpPr txBox="1">
            <a:spLocks noChangeArrowheads="1"/>
          </p:cNvSpPr>
          <p:nvPr/>
        </p:nvSpPr>
        <p:spPr bwMode="auto">
          <a:xfrm>
            <a:off x="2351584" y="260648"/>
            <a:ext cx="8280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nn-NO" altLang="nb-NO" sz="2400" b="1" dirty="0">
                <a:latin typeface="Arial" panose="020B0604020202020204" pitchFamily="34" charset="0"/>
              </a:rPr>
              <a:t>Terrestrial Reference </a:t>
            </a:r>
            <a:r>
              <a:rPr lang="nn-NO" altLang="nb-NO" sz="2400" b="1" dirty="0" smtClean="0">
                <a:latin typeface="Arial" panose="020B0604020202020204" pitchFamily="34" charset="0"/>
              </a:rPr>
              <a:t>System TRS  </a:t>
            </a:r>
            <a:r>
              <a:rPr lang="nn-NO" altLang="nb-NO" sz="2400" b="1" dirty="0">
                <a:latin typeface="Arial" panose="020B0604020202020204" pitchFamily="34" charset="0"/>
              </a:rPr>
              <a:t>=&gt;  TRF (Frame)</a:t>
            </a:r>
          </a:p>
        </p:txBody>
      </p:sp>
      <p:sp>
        <p:nvSpPr>
          <p:cNvPr id="54275" name="TextBox 2"/>
          <p:cNvSpPr txBox="1">
            <a:spLocks noChangeArrowheads="1"/>
          </p:cNvSpPr>
          <p:nvPr/>
        </p:nvSpPr>
        <p:spPr bwMode="auto">
          <a:xfrm>
            <a:off x="407368" y="4077072"/>
            <a:ext cx="10585176"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2000" dirty="0">
                <a:latin typeface="Arial" panose="020B0604020202020204" pitchFamily="34" charset="0"/>
              </a:rPr>
              <a:t>The Earth is constantly changing shape. To be understood in context, when the motion of the Earth's crust is observed, it must be referenced. </a:t>
            </a:r>
          </a:p>
          <a:p>
            <a:pPr eaLnBrk="1" hangingPunct="1">
              <a:spcBef>
                <a:spcPct val="0"/>
              </a:spcBef>
              <a:buFontTx/>
              <a:buNone/>
            </a:pPr>
            <a:endParaRPr lang="en-US" altLang="nb-NO" sz="2000" dirty="0">
              <a:latin typeface="Arial" panose="020B0604020202020204" pitchFamily="34" charset="0"/>
            </a:endParaRPr>
          </a:p>
          <a:p>
            <a:pPr eaLnBrk="1" hangingPunct="1">
              <a:spcBef>
                <a:spcPct val="0"/>
              </a:spcBef>
              <a:buFontTx/>
              <a:buNone/>
            </a:pPr>
            <a:r>
              <a:rPr lang="en-US" altLang="nb-NO" sz="2000" dirty="0">
                <a:latin typeface="Arial" panose="020B0604020202020204" pitchFamily="34" charset="0"/>
              </a:rPr>
              <a:t>A </a:t>
            </a:r>
            <a:r>
              <a:rPr lang="en-US" altLang="nb-NO" sz="2000" b="1" dirty="0">
                <a:latin typeface="Arial" panose="020B0604020202020204" pitchFamily="34" charset="0"/>
              </a:rPr>
              <a:t>Terrestrial Reference </a:t>
            </a:r>
            <a:r>
              <a:rPr lang="en-US" altLang="nb-NO" sz="2000" b="1" dirty="0" smtClean="0">
                <a:latin typeface="Arial" panose="020B0604020202020204" pitchFamily="34" charset="0"/>
              </a:rPr>
              <a:t>Frame </a:t>
            </a:r>
            <a:r>
              <a:rPr lang="en-US" altLang="nb-NO" sz="2000" dirty="0">
                <a:latin typeface="Arial" panose="020B0604020202020204" pitchFamily="34" charset="0"/>
              </a:rPr>
              <a:t>provides a set of coordinates of some points located on the Earth's surface. It can be used to measure plate tectonics, regional subsidence or </a:t>
            </a:r>
            <a:r>
              <a:rPr lang="en-US" altLang="nb-NO" sz="2000" dirty="0" smtClean="0">
                <a:latin typeface="Arial" panose="020B0604020202020204" pitchFamily="34" charset="0"/>
              </a:rPr>
              <a:t>loading </a:t>
            </a:r>
            <a:r>
              <a:rPr lang="en-US" altLang="nb-NO" sz="2000" dirty="0">
                <a:latin typeface="Arial" panose="020B0604020202020204" pitchFamily="34" charset="0"/>
              </a:rPr>
              <a:t>and/or used to represent the Earth when measuring its rotation in space. This rotation is measured with respect to a frame tied to stellar objects, called a celestial reference frame. </a:t>
            </a:r>
          </a:p>
          <a:p>
            <a:pPr eaLnBrk="1" hangingPunct="1">
              <a:spcBef>
                <a:spcPct val="0"/>
              </a:spcBef>
              <a:buFontTx/>
              <a:buNone/>
            </a:pPr>
            <a:endParaRPr lang="en-US" altLang="nb-NO" sz="2000" dirty="0">
              <a:latin typeface="Arial" panose="020B0604020202020204" pitchFamily="34" charset="0"/>
            </a:endParaRPr>
          </a:p>
        </p:txBody>
      </p:sp>
      <p:sp>
        <p:nvSpPr>
          <p:cNvPr id="4" name="TextBox 1"/>
          <p:cNvSpPr txBox="1">
            <a:spLocks noChangeArrowheads="1"/>
          </p:cNvSpPr>
          <p:nvPr/>
        </p:nvSpPr>
        <p:spPr bwMode="auto">
          <a:xfrm>
            <a:off x="479376" y="908720"/>
            <a:ext cx="1101722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2000" b="1" dirty="0" smtClean="0">
                <a:latin typeface="Arial" panose="020B0604020202020204" pitchFamily="34" charset="0"/>
              </a:rPr>
              <a:t>Definitions</a:t>
            </a:r>
            <a:endParaRPr lang="en-US" altLang="nb-NO" sz="2000" b="1" dirty="0">
              <a:latin typeface="Arial" panose="020B0604020202020204" pitchFamily="34" charset="0"/>
            </a:endParaRPr>
          </a:p>
          <a:p>
            <a:pPr eaLnBrk="1" hangingPunct="1">
              <a:spcBef>
                <a:spcPct val="0"/>
              </a:spcBef>
              <a:buFontTx/>
              <a:buNone/>
            </a:pPr>
            <a:r>
              <a:rPr lang="en-US" altLang="nb-NO" sz="2000" dirty="0">
                <a:latin typeface="Arial" panose="020B0604020202020204" pitchFamily="34" charset="0"/>
              </a:rPr>
              <a:t>A Terrestrial Reference System (TRS) is a spatial reference system co-rotating with the Earth in its diurnal motion in space. In such a system, positions of points anchored on the Earth solid surface have coordinates which undergo only small variations with time, due to geophysical effects (tectonic or tidal </a:t>
            </a:r>
            <a:r>
              <a:rPr lang="en-US" altLang="nb-NO" sz="2000" dirty="0" smtClean="0">
                <a:latin typeface="Arial" panose="020B0604020202020204" pitchFamily="34" charset="0"/>
              </a:rPr>
              <a:t>deformations*).   (*) Earth tide &amp; OTL – Ocean-Tide-Loading</a:t>
            </a:r>
            <a:endParaRPr lang="en-US" altLang="nb-NO" sz="2000" dirty="0">
              <a:latin typeface="Arial" panose="020B0604020202020204" pitchFamily="34" charset="0"/>
            </a:endParaRPr>
          </a:p>
          <a:p>
            <a:pPr eaLnBrk="1" hangingPunct="1">
              <a:spcBef>
                <a:spcPct val="0"/>
              </a:spcBef>
              <a:buFontTx/>
              <a:buNone/>
            </a:pPr>
            <a:endParaRPr lang="en-US" altLang="nb-NO" sz="2000" dirty="0">
              <a:latin typeface="Arial" panose="020B0604020202020204" pitchFamily="34" charset="0"/>
            </a:endParaRPr>
          </a:p>
          <a:p>
            <a:pPr eaLnBrk="1" hangingPunct="1">
              <a:spcBef>
                <a:spcPct val="0"/>
              </a:spcBef>
              <a:buFontTx/>
              <a:buNone/>
            </a:pPr>
            <a:r>
              <a:rPr lang="en-US" altLang="nb-NO" sz="2000" dirty="0">
                <a:latin typeface="Arial" panose="020B0604020202020204" pitchFamily="34" charset="0"/>
              </a:rPr>
              <a:t>A Terrestrial Reference Frame (TRF) is a set of physical points with precisely determined coordinates in a specific coordinate system (</a:t>
            </a:r>
            <a:r>
              <a:rPr lang="en-US" altLang="nb-NO" sz="2000" dirty="0" err="1">
                <a:latin typeface="Arial" panose="020B0604020202020204" pitchFamily="34" charset="0"/>
              </a:rPr>
              <a:t>cartesian</a:t>
            </a:r>
            <a:r>
              <a:rPr lang="en-US" altLang="nb-NO" sz="2000" dirty="0">
                <a:latin typeface="Arial" panose="020B0604020202020204" pitchFamily="34" charset="0"/>
              </a:rPr>
              <a:t>, geographic, mapping...) attached to a Terrestrial Reference System. Such a </a:t>
            </a:r>
            <a:r>
              <a:rPr lang="en-US" altLang="nb-NO" sz="2000" b="1" dirty="0">
                <a:latin typeface="Arial" panose="020B0604020202020204" pitchFamily="34" charset="0"/>
              </a:rPr>
              <a:t>TRF is said to be a realization of the TRS</a:t>
            </a:r>
            <a:r>
              <a:rPr lang="en-US" altLang="nb-NO" sz="2000" dirty="0">
                <a:latin typeface="Arial" panose="020B0604020202020204" pitchFamily="34" charset="0"/>
              </a:rPr>
              <a:t>.</a:t>
            </a:r>
          </a:p>
        </p:txBody>
      </p:sp>
    </p:spTree>
    <p:extLst>
      <p:ext uri="{BB962C8B-B14F-4D97-AF65-F5344CB8AC3E}">
        <p14:creationId xmlns:p14="http://schemas.microsoft.com/office/powerpoint/2010/main" val="357154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9376" y="476673"/>
            <a:ext cx="11305256" cy="4555093"/>
          </a:xfrm>
          <a:prstGeom prst="rect">
            <a:avLst/>
          </a:prstGeom>
          <a:noFill/>
        </p:spPr>
        <p:txBody>
          <a:bodyPr wrap="square" rtlCol="0">
            <a:spAutoFit/>
          </a:bodyPr>
          <a:lstStyle/>
          <a:p>
            <a:r>
              <a:rPr lang="en-US" sz="2400" b="1" dirty="0"/>
              <a:t>International Terrestrial Reference System</a:t>
            </a:r>
          </a:p>
          <a:p>
            <a:r>
              <a:rPr lang="en-US" sz="1600" dirty="0"/>
              <a:t>From Wikipedia, the free encyclopedia</a:t>
            </a:r>
          </a:p>
          <a:p>
            <a:endParaRPr lang="en-US" sz="1600" dirty="0"/>
          </a:p>
          <a:p>
            <a:r>
              <a:rPr lang="en-US" dirty="0"/>
              <a:t>The </a:t>
            </a:r>
            <a:r>
              <a:rPr lang="en-US" b="1" dirty="0"/>
              <a:t>International Terrestrial Reference System</a:t>
            </a:r>
            <a:r>
              <a:rPr lang="en-US" dirty="0"/>
              <a:t> (</a:t>
            </a:r>
            <a:r>
              <a:rPr lang="en-US" b="1" dirty="0"/>
              <a:t>ITRS</a:t>
            </a:r>
            <a:r>
              <a:rPr lang="en-US" dirty="0"/>
              <a:t>) describes procedures for creating </a:t>
            </a:r>
            <a:r>
              <a:rPr lang="en-US" dirty="0">
                <a:hlinkClick r:id="rId2" tooltip="Frame of reference"/>
              </a:rPr>
              <a:t>reference frames</a:t>
            </a:r>
            <a:r>
              <a:rPr lang="en-US" dirty="0"/>
              <a:t> suitable for use with measurements on or near the Earth's surface. This is done in much the same way that a </a:t>
            </a:r>
            <a:r>
              <a:rPr lang="en-US" dirty="0">
                <a:hlinkClick r:id="rId3" tooltip="Standard (metrology)"/>
              </a:rPr>
              <a:t>physical standard</a:t>
            </a:r>
            <a:r>
              <a:rPr lang="en-US" dirty="0"/>
              <a:t> might be described as a set of procedures for creating a </a:t>
            </a:r>
            <a:r>
              <a:rPr lang="en-US" i="1" dirty="0"/>
              <a:t>realization</a:t>
            </a:r>
            <a:r>
              <a:rPr lang="en-US" dirty="0"/>
              <a:t> of that standard. The ITRS defines a </a:t>
            </a:r>
            <a:r>
              <a:rPr lang="en-US" dirty="0">
                <a:hlinkClick r:id="rId4" tooltip="Geocentric"/>
              </a:rPr>
              <a:t>geocentric</a:t>
            </a:r>
            <a:r>
              <a:rPr lang="en-US" dirty="0"/>
              <a:t> system of coordinates using the </a:t>
            </a:r>
            <a:r>
              <a:rPr lang="en-US" dirty="0">
                <a:hlinkClick r:id="rId5" tooltip="SI"/>
              </a:rPr>
              <a:t>SI</a:t>
            </a:r>
            <a:r>
              <a:rPr lang="en-US" dirty="0"/>
              <a:t> system of measurement</a:t>
            </a:r>
            <a:r>
              <a:rPr lang="en-US" dirty="0" smtClean="0"/>
              <a:t>.</a:t>
            </a:r>
          </a:p>
          <a:p>
            <a:endParaRPr lang="en-US" dirty="0"/>
          </a:p>
          <a:p>
            <a:r>
              <a:rPr lang="en-US" dirty="0"/>
              <a:t>An </a:t>
            </a:r>
            <a:r>
              <a:rPr lang="en-US" b="1" dirty="0"/>
              <a:t>International Terrestrial Reference Frame</a:t>
            </a:r>
            <a:r>
              <a:rPr lang="en-US" dirty="0"/>
              <a:t> (</a:t>
            </a:r>
            <a:r>
              <a:rPr lang="en-US" b="1" dirty="0"/>
              <a:t>ITRF</a:t>
            </a:r>
            <a:r>
              <a:rPr lang="en-US" dirty="0"/>
              <a:t>) is a realization of the ITRS. New ITRF solutions are produced every few years, using the latest mathematical and surveying techniques to attempt to realize the ITRS as precisely as possible. Due to </a:t>
            </a:r>
            <a:r>
              <a:rPr lang="en-US" dirty="0">
                <a:hlinkClick r:id="rId6" tooltip="Experimental error"/>
              </a:rPr>
              <a:t>experimental error</a:t>
            </a:r>
            <a:r>
              <a:rPr lang="en-US" dirty="0"/>
              <a:t>, any given ITRF will differ very slightly from any other realization of the ITRF. Also, the difference between the latest </a:t>
            </a:r>
            <a:r>
              <a:rPr lang="en-US" dirty="0">
                <a:hlinkClick r:id="rId7" tooltip="World Geodetic System"/>
              </a:rPr>
              <a:t>WGS84</a:t>
            </a:r>
            <a:r>
              <a:rPr lang="en-US" dirty="0"/>
              <a:t> and the latest ITRF is only a few centimeters.</a:t>
            </a:r>
            <a:r>
              <a:rPr lang="en-US" baseline="30000" dirty="0">
                <a:hlinkClick r:id="rId8"/>
              </a:rPr>
              <a:t>[1</a:t>
            </a:r>
            <a:r>
              <a:rPr lang="en-US" baseline="30000" dirty="0" smtClean="0">
                <a:hlinkClick r:id="rId8"/>
              </a:rPr>
              <a:t>]</a:t>
            </a:r>
            <a:endParaRPr lang="en-US" dirty="0"/>
          </a:p>
          <a:p>
            <a:r>
              <a:rPr lang="nb-NO" dirty="0" smtClean="0">
                <a:solidFill>
                  <a:schemeClr val="accent2"/>
                </a:solidFill>
              </a:rPr>
              <a:t>WGS84 </a:t>
            </a:r>
            <a:r>
              <a:rPr lang="nb-NO" dirty="0" err="1" smtClean="0">
                <a:solidFill>
                  <a:schemeClr val="accent2"/>
                </a:solidFill>
              </a:rPr>
              <a:t>was</a:t>
            </a:r>
            <a:r>
              <a:rPr lang="nb-NO" dirty="0" smtClean="0">
                <a:solidFill>
                  <a:schemeClr val="accent2"/>
                </a:solidFill>
              </a:rPr>
              <a:t> last </a:t>
            </a:r>
            <a:r>
              <a:rPr lang="nb-NO" dirty="0" err="1" smtClean="0">
                <a:solidFill>
                  <a:schemeClr val="accent2"/>
                </a:solidFill>
              </a:rPr>
              <a:t>aligned</a:t>
            </a:r>
            <a:r>
              <a:rPr lang="nb-NO" dirty="0" smtClean="0">
                <a:solidFill>
                  <a:schemeClr val="accent2"/>
                </a:solidFill>
              </a:rPr>
              <a:t> </a:t>
            </a:r>
            <a:r>
              <a:rPr lang="nb-NO" dirty="0" err="1" smtClean="0">
                <a:solidFill>
                  <a:schemeClr val="accent2"/>
                </a:solidFill>
              </a:rPr>
              <a:t>with</a:t>
            </a:r>
            <a:r>
              <a:rPr lang="nb-NO" dirty="0" smtClean="0">
                <a:solidFill>
                  <a:schemeClr val="accent2"/>
                </a:solidFill>
              </a:rPr>
              <a:t> ITRF2014, </a:t>
            </a:r>
            <a:r>
              <a:rPr lang="nb-NO" dirty="0" err="1" smtClean="0">
                <a:solidFill>
                  <a:schemeClr val="accent2"/>
                </a:solidFill>
              </a:rPr>
              <a:t>but</a:t>
            </a:r>
            <a:r>
              <a:rPr lang="nb-NO" dirty="0" smtClean="0">
                <a:solidFill>
                  <a:schemeClr val="accent2"/>
                </a:solidFill>
              </a:rPr>
              <a:t> it </a:t>
            </a:r>
            <a:r>
              <a:rPr lang="nb-NO" dirty="0" err="1" smtClean="0">
                <a:solidFill>
                  <a:schemeClr val="accent2"/>
                </a:solidFill>
              </a:rPr>
              <a:t>also</a:t>
            </a:r>
            <a:r>
              <a:rPr lang="nb-NO" dirty="0" smtClean="0">
                <a:solidFill>
                  <a:schemeClr val="accent2"/>
                </a:solidFill>
              </a:rPr>
              <a:t> </a:t>
            </a:r>
            <a:r>
              <a:rPr lang="nb-NO" dirty="0" err="1" smtClean="0">
                <a:solidFill>
                  <a:schemeClr val="accent2"/>
                </a:solidFill>
              </a:rPr>
              <a:t>gets</a:t>
            </a:r>
            <a:r>
              <a:rPr lang="nb-NO" dirty="0" smtClean="0">
                <a:solidFill>
                  <a:schemeClr val="accent2"/>
                </a:solidFill>
              </a:rPr>
              <a:t> </a:t>
            </a:r>
            <a:r>
              <a:rPr lang="nb-NO" dirty="0" err="1" smtClean="0">
                <a:solidFill>
                  <a:schemeClr val="accent2"/>
                </a:solidFill>
              </a:rPr>
              <a:t>updated</a:t>
            </a:r>
            <a:r>
              <a:rPr lang="nb-NO" dirty="0" smtClean="0">
                <a:solidFill>
                  <a:schemeClr val="accent2"/>
                </a:solidFill>
              </a:rPr>
              <a:t> in </a:t>
            </a:r>
            <a:r>
              <a:rPr lang="nb-NO" dirty="0" err="1" smtClean="0">
                <a:solidFill>
                  <a:schemeClr val="accent2"/>
                </a:solidFill>
              </a:rPr>
              <a:t>the</a:t>
            </a:r>
            <a:r>
              <a:rPr lang="nb-NO" dirty="0" smtClean="0">
                <a:solidFill>
                  <a:schemeClr val="accent2"/>
                </a:solidFill>
              </a:rPr>
              <a:t> </a:t>
            </a:r>
            <a:r>
              <a:rPr lang="nb-NO" dirty="0" err="1" smtClean="0">
                <a:solidFill>
                  <a:schemeClr val="accent2"/>
                </a:solidFill>
              </a:rPr>
              <a:t>background</a:t>
            </a:r>
            <a:r>
              <a:rPr lang="nb-NO" dirty="0">
                <a:solidFill>
                  <a:schemeClr val="accent2"/>
                </a:solidFill>
              </a:rPr>
              <a:t>.</a:t>
            </a:r>
            <a:endParaRPr lang="en-US" dirty="0" smtClean="0">
              <a:solidFill>
                <a:schemeClr val="accent2"/>
              </a:solidFill>
            </a:endParaRPr>
          </a:p>
          <a:p>
            <a:r>
              <a:rPr lang="en-US" dirty="0" smtClean="0"/>
              <a:t>Practical </a:t>
            </a:r>
            <a:r>
              <a:rPr lang="en-US" dirty="0"/>
              <a:t>navigation systems are in general referenced to a specific </a:t>
            </a:r>
            <a:r>
              <a:rPr lang="en-US" dirty="0" err="1" smtClean="0"/>
              <a:t>ITRFyy</a:t>
            </a:r>
            <a:r>
              <a:rPr lang="en-US" dirty="0" smtClean="0"/>
              <a:t> </a:t>
            </a:r>
            <a:r>
              <a:rPr lang="en-US" dirty="0"/>
              <a:t>solution, or to their own coordinate systems which are then referenced to an ITRF solution.</a:t>
            </a:r>
          </a:p>
        </p:txBody>
      </p:sp>
      <p:sp>
        <p:nvSpPr>
          <p:cNvPr id="4" name="TextBox 3"/>
          <p:cNvSpPr txBox="1"/>
          <p:nvPr/>
        </p:nvSpPr>
        <p:spPr>
          <a:xfrm>
            <a:off x="551384" y="5157192"/>
            <a:ext cx="11377264" cy="1477328"/>
          </a:xfrm>
          <a:prstGeom prst="rect">
            <a:avLst/>
          </a:prstGeom>
          <a:noFill/>
        </p:spPr>
        <p:txBody>
          <a:bodyPr wrap="square" rtlCol="0">
            <a:spAutoFit/>
          </a:bodyPr>
          <a:lstStyle/>
          <a:p>
            <a:r>
              <a:rPr lang="nb-NO" b="1" dirty="0" smtClean="0"/>
              <a:t>GPS</a:t>
            </a:r>
            <a:r>
              <a:rPr lang="nb-NO" dirty="0" smtClean="0"/>
              <a:t>: </a:t>
            </a:r>
            <a:r>
              <a:rPr lang="nb-NO" dirty="0"/>
              <a:t>WGS84 </a:t>
            </a:r>
            <a:r>
              <a:rPr lang="nb-NO" dirty="0" smtClean="0"/>
              <a:t>(World </a:t>
            </a:r>
            <a:r>
              <a:rPr lang="nb-NO" dirty="0" err="1" smtClean="0"/>
              <a:t>Geodetic</a:t>
            </a:r>
            <a:r>
              <a:rPr lang="nb-NO" dirty="0" smtClean="0"/>
              <a:t> System 1984) (Note </a:t>
            </a:r>
            <a:r>
              <a:rPr lang="nb-NO" i="1" dirty="0" smtClean="0"/>
              <a:t>SYSTEM, </a:t>
            </a:r>
            <a:r>
              <a:rPr lang="nb-NO" dirty="0" smtClean="0"/>
              <a:t>not a </a:t>
            </a:r>
            <a:r>
              <a:rPr lang="nb-NO" dirty="0" err="1" smtClean="0"/>
              <a:t>realization</a:t>
            </a:r>
            <a:r>
              <a:rPr lang="nb-NO" dirty="0" smtClean="0"/>
              <a:t> </a:t>
            </a:r>
            <a:r>
              <a:rPr lang="nb-NO" dirty="0" err="1" smtClean="0"/>
              <a:t>of</a:t>
            </a:r>
            <a:r>
              <a:rPr lang="nb-NO" dirty="0" smtClean="0"/>
              <a:t> it)</a:t>
            </a:r>
          </a:p>
          <a:p>
            <a:r>
              <a:rPr lang="nb-NO" b="1" dirty="0" smtClean="0"/>
              <a:t>GLONASS</a:t>
            </a:r>
            <a:r>
              <a:rPr lang="nb-NO" dirty="0" smtClean="0"/>
              <a:t> </a:t>
            </a:r>
            <a:r>
              <a:rPr lang="en-US" dirty="0" err="1"/>
              <a:t>Parametry</a:t>
            </a:r>
            <a:r>
              <a:rPr lang="en-US" dirty="0"/>
              <a:t> </a:t>
            </a:r>
            <a:r>
              <a:rPr lang="en-US" dirty="0" err="1"/>
              <a:t>Zemli</a:t>
            </a:r>
            <a:r>
              <a:rPr lang="en-US" dirty="0"/>
              <a:t> 1990 (Parameters of the Earth 1990) (PZ-90) reference </a:t>
            </a:r>
            <a:r>
              <a:rPr lang="en-US" dirty="0" smtClean="0"/>
              <a:t>frame</a:t>
            </a:r>
          </a:p>
          <a:p>
            <a:r>
              <a:rPr lang="nn-NO" b="1" dirty="0"/>
              <a:t>Galileo</a:t>
            </a:r>
            <a:r>
              <a:rPr lang="nn-NO" dirty="0"/>
              <a:t> </a:t>
            </a:r>
            <a:r>
              <a:rPr lang="nn-NO" dirty="0" err="1"/>
              <a:t>Terrestrial</a:t>
            </a:r>
            <a:r>
              <a:rPr lang="nn-NO" dirty="0"/>
              <a:t> Reference </a:t>
            </a:r>
            <a:r>
              <a:rPr lang="nn-NO" dirty="0" err="1" smtClean="0"/>
              <a:t>Frame</a:t>
            </a:r>
            <a:r>
              <a:rPr lang="nn-NO" dirty="0" smtClean="0"/>
              <a:t> (GTRF) ~ siste ITRF (&lt;3cm avvik)</a:t>
            </a:r>
          </a:p>
          <a:p>
            <a:r>
              <a:rPr lang="nn-NO" b="1" dirty="0" err="1"/>
              <a:t>BeiDou</a:t>
            </a:r>
            <a:r>
              <a:rPr lang="nn-NO" dirty="0"/>
              <a:t> </a:t>
            </a:r>
            <a:r>
              <a:rPr lang="nn-NO" dirty="0" err="1"/>
              <a:t>Coordinate</a:t>
            </a:r>
            <a:r>
              <a:rPr lang="nn-NO" dirty="0"/>
              <a:t> System (BDC) - China </a:t>
            </a:r>
            <a:r>
              <a:rPr lang="nn-NO" dirty="0" err="1"/>
              <a:t>Terrestrial</a:t>
            </a:r>
            <a:r>
              <a:rPr lang="nn-NO" dirty="0"/>
              <a:t> Reference </a:t>
            </a:r>
            <a:r>
              <a:rPr lang="nn-NO" dirty="0" err="1"/>
              <a:t>Frame</a:t>
            </a:r>
            <a:r>
              <a:rPr lang="nn-NO" dirty="0"/>
              <a:t> (CGCS) </a:t>
            </a:r>
            <a:r>
              <a:rPr lang="nn-NO" dirty="0" smtClean="0"/>
              <a:t>2000 </a:t>
            </a:r>
            <a:r>
              <a:rPr lang="en-US" dirty="0"/>
              <a:t>referred to ITRF97 with the epoch of 2000.0</a:t>
            </a:r>
            <a:endParaRPr lang="nn-NO" dirty="0"/>
          </a:p>
        </p:txBody>
      </p:sp>
    </p:spTree>
    <p:extLst>
      <p:ext uri="{BB962C8B-B14F-4D97-AF65-F5344CB8AC3E}">
        <p14:creationId xmlns:p14="http://schemas.microsoft.com/office/powerpoint/2010/main" val="38455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Eurasian Plate Tectonic Bound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9675" y="695325"/>
            <a:ext cx="4997450" cy="51697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28700" y="2126051"/>
            <a:ext cx="5022850" cy="2862322"/>
          </a:xfrm>
          <a:prstGeom prst="rect">
            <a:avLst/>
          </a:prstGeom>
          <a:noFill/>
        </p:spPr>
        <p:txBody>
          <a:bodyPr wrap="square" rtlCol="0">
            <a:spAutoFit/>
          </a:bodyPr>
          <a:lstStyle/>
          <a:p>
            <a:r>
              <a:rPr lang="nb-NO" sz="3600" dirty="0" smtClean="0"/>
              <a:t>Europe is </a:t>
            </a:r>
            <a:r>
              <a:rPr lang="nb-NO" sz="3600" dirty="0" err="1" smtClean="0"/>
              <a:t>on</a:t>
            </a:r>
            <a:r>
              <a:rPr lang="nb-NO" sz="3600" dirty="0" smtClean="0"/>
              <a:t> </a:t>
            </a:r>
            <a:r>
              <a:rPr lang="nb-NO" sz="3600" dirty="0" err="1" smtClean="0"/>
              <a:t>it’s</a:t>
            </a:r>
            <a:r>
              <a:rPr lang="nb-NO" sz="3600" dirty="0" smtClean="0"/>
              <a:t> </a:t>
            </a:r>
            <a:r>
              <a:rPr lang="nb-NO" sz="3600" dirty="0" err="1" smtClean="0"/>
              <a:t>own</a:t>
            </a:r>
            <a:r>
              <a:rPr lang="nb-NO" sz="3600" dirty="0" smtClean="0"/>
              <a:t> plate (</a:t>
            </a:r>
            <a:r>
              <a:rPr lang="nb-NO" sz="3600" dirty="0" err="1" smtClean="0"/>
              <a:t>with</a:t>
            </a:r>
            <a:r>
              <a:rPr lang="nb-NO" sz="3600" dirty="0" smtClean="0"/>
              <a:t> a lot </a:t>
            </a:r>
            <a:r>
              <a:rPr lang="nb-NO" sz="3600" dirty="0" err="1" smtClean="0"/>
              <a:t>of</a:t>
            </a:r>
            <a:r>
              <a:rPr lang="nb-NO" sz="3600" dirty="0" smtClean="0"/>
              <a:t> Asia), so </a:t>
            </a:r>
            <a:r>
              <a:rPr lang="nb-NO" sz="3600" dirty="0" err="1" smtClean="0"/>
              <a:t>we</a:t>
            </a:r>
            <a:r>
              <a:rPr lang="nb-NO" sz="3600" dirty="0" smtClean="0"/>
              <a:t> </a:t>
            </a:r>
            <a:r>
              <a:rPr lang="nb-NO" sz="3600" dirty="0" err="1" smtClean="0"/>
              <a:t>can</a:t>
            </a:r>
            <a:r>
              <a:rPr lang="nb-NO" sz="3600" dirty="0" smtClean="0"/>
              <a:t> </a:t>
            </a:r>
            <a:r>
              <a:rPr lang="nb-NO" sz="3600" dirty="0" err="1" smtClean="0"/>
              <a:t>maybe</a:t>
            </a:r>
            <a:r>
              <a:rPr lang="nb-NO" sz="3600" dirty="0" smtClean="0"/>
              <a:t> </a:t>
            </a:r>
            <a:r>
              <a:rPr lang="nb-NO" sz="3600" dirty="0" err="1" smtClean="0"/>
              <a:t>create</a:t>
            </a:r>
            <a:r>
              <a:rPr lang="nb-NO" sz="3600" dirty="0" smtClean="0"/>
              <a:t> a system </a:t>
            </a:r>
            <a:r>
              <a:rPr lang="nb-NO" sz="3600" dirty="0" err="1" smtClean="0"/>
              <a:t>that</a:t>
            </a:r>
            <a:r>
              <a:rPr lang="nb-NO" sz="3600" dirty="0" smtClean="0"/>
              <a:t> is </a:t>
            </a:r>
            <a:r>
              <a:rPr lang="nb-NO" sz="3600" dirty="0" err="1" smtClean="0"/>
              <a:t>fixed</a:t>
            </a:r>
            <a:r>
              <a:rPr lang="nb-NO" sz="3600" dirty="0" smtClean="0"/>
              <a:t> in time for </a:t>
            </a:r>
            <a:r>
              <a:rPr lang="nb-NO" sz="3600" dirty="0"/>
              <a:t>E</a:t>
            </a:r>
            <a:r>
              <a:rPr lang="nb-NO" sz="3600" dirty="0" smtClean="0"/>
              <a:t>urope?</a:t>
            </a:r>
            <a:endParaRPr lang="en-US" sz="3600" dirty="0"/>
          </a:p>
        </p:txBody>
      </p:sp>
    </p:spTree>
    <p:extLst>
      <p:ext uri="{BB962C8B-B14F-4D97-AF65-F5344CB8AC3E}">
        <p14:creationId xmlns:p14="http://schemas.microsoft.com/office/powerpoint/2010/main" val="18864725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4"/>
          <p:cNvSpPr txBox="1">
            <a:spLocks noChangeArrowheads="1"/>
          </p:cNvSpPr>
          <p:nvPr/>
        </p:nvSpPr>
        <p:spPr bwMode="auto">
          <a:xfrm>
            <a:off x="3575720" y="333376"/>
            <a:ext cx="4392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nb-NO" altLang="nb-NO" sz="2400" b="1" dirty="0">
                <a:solidFill>
                  <a:srgbClr val="FF3300"/>
                </a:solidFill>
              </a:rPr>
              <a:t>EUREF89 (ETRS89)</a:t>
            </a:r>
          </a:p>
        </p:txBody>
      </p:sp>
      <p:sp>
        <p:nvSpPr>
          <p:cNvPr id="2" name="TextBox 1"/>
          <p:cNvSpPr txBox="1"/>
          <p:nvPr/>
        </p:nvSpPr>
        <p:spPr>
          <a:xfrm>
            <a:off x="407368" y="832058"/>
            <a:ext cx="11521280" cy="5139869"/>
          </a:xfrm>
          <a:prstGeom prst="rect">
            <a:avLst/>
          </a:prstGeom>
          <a:noFill/>
        </p:spPr>
        <p:txBody>
          <a:bodyPr wrap="square" rtlCol="0">
            <a:spAutoFit/>
          </a:bodyPr>
          <a:lstStyle/>
          <a:p>
            <a:r>
              <a:rPr lang="en-US" dirty="0" smtClean="0"/>
              <a:t>To realize </a:t>
            </a:r>
            <a:r>
              <a:rPr lang="en-US" altLang="nb-NO" dirty="0">
                <a:latin typeface="Arial" panose="020B0604020202020204" pitchFamily="34" charset="0"/>
              </a:rPr>
              <a:t>(implement) </a:t>
            </a:r>
            <a:r>
              <a:rPr lang="en-US" dirty="0" smtClean="0"/>
              <a:t>a geocentric datum the position of selected points </a:t>
            </a:r>
            <a:r>
              <a:rPr lang="en-US" altLang="nb-NO" dirty="0">
                <a:latin typeface="Arial" panose="020B0604020202020204" pitchFamily="34" charset="0"/>
              </a:rPr>
              <a:t>(reference frame) </a:t>
            </a:r>
            <a:r>
              <a:rPr lang="en-US" dirty="0" smtClean="0"/>
              <a:t>on the earth surface are computed at a given time (epoch). Because of tectonic movements these selected points will move with time. Such selected points are the base for different international terrestrial reference frames (ITRF), and denoted with the actual year with two or four digits (e.g. ITRF97, ITRF2000). The year refers to the Gregorian calendar. </a:t>
            </a:r>
          </a:p>
          <a:p>
            <a:endParaRPr lang="en-US" sz="1000" dirty="0"/>
          </a:p>
          <a:p>
            <a:r>
              <a:rPr lang="en-US" dirty="0" smtClean="0"/>
              <a:t>The European Terrestrial Reference System (ETRS), which the European states decided to use in 1990, follows the European tectonic plate and is called ETRS89, since it refers to the time (EPOCH) 1989.0.  </a:t>
            </a:r>
            <a:r>
              <a:rPr lang="en-US" u="sng" dirty="0" smtClean="0">
                <a:solidFill>
                  <a:schemeClr val="accent2"/>
                </a:solidFill>
              </a:rPr>
              <a:t>As long as this plate moves as a  homogenous plate, the coordinates referring to ETRS89 will be unchanged.</a:t>
            </a:r>
          </a:p>
          <a:p>
            <a:endParaRPr lang="en-US" dirty="0" smtClean="0"/>
          </a:p>
          <a:p>
            <a:r>
              <a:rPr lang="en-US" dirty="0" smtClean="0">
                <a:solidFill>
                  <a:srgbClr val="0000FF"/>
                </a:solidFill>
              </a:rPr>
              <a:t>EUREF89 is the name of the geodetic datum used in Norway for computations of the coordinates of points in «</a:t>
            </a:r>
            <a:r>
              <a:rPr lang="en-US" dirty="0" err="1" smtClean="0">
                <a:solidFill>
                  <a:srgbClr val="0000FF"/>
                </a:solidFill>
              </a:rPr>
              <a:t>Stamnettet</a:t>
            </a:r>
            <a:r>
              <a:rPr lang="en-US" dirty="0" smtClean="0">
                <a:solidFill>
                  <a:srgbClr val="0000FF"/>
                </a:solidFill>
              </a:rPr>
              <a:t>», and relates to ETRS89. EUREF89 is based on the international reference frame ITRF93 and rolled back to year 1989 corresponding to the guidelines for ETRS89.</a:t>
            </a:r>
          </a:p>
          <a:p>
            <a:endParaRPr lang="en-US" sz="1200" dirty="0"/>
          </a:p>
          <a:p>
            <a:r>
              <a:rPr lang="en-US" dirty="0" smtClean="0"/>
              <a:t>Adjustment of the 113 points in «</a:t>
            </a:r>
            <a:r>
              <a:rPr lang="en-US" dirty="0" err="1" smtClean="0"/>
              <a:t>Stamnettet</a:t>
            </a:r>
            <a:r>
              <a:rPr lang="en-US" dirty="0" smtClean="0"/>
              <a:t>» called 3D-points, are a realization of EUREF89 as a geocentric geodetic datum.</a:t>
            </a:r>
          </a:p>
          <a:p>
            <a:r>
              <a:rPr lang="en-US" dirty="0" smtClean="0"/>
              <a:t>Older standards, based on adjustments of the primary order networks, the European Datum 1950 (ED50) and NGO1948, were realizations of topocentric geodetic datums. </a:t>
            </a:r>
          </a:p>
          <a:p>
            <a:r>
              <a:rPr lang="en-US" dirty="0" smtClean="0"/>
              <a:t>In these three datums respectively the GRS80-ellipsoid, the International Ellipsoid 1924, and the modified Bessel-ellipsoid are used.</a:t>
            </a:r>
            <a:endParaRPr lang="en-US" dirty="0"/>
          </a:p>
        </p:txBody>
      </p:sp>
      <p:sp>
        <p:nvSpPr>
          <p:cNvPr id="6" name="TextBox 5"/>
          <p:cNvSpPr txBox="1"/>
          <p:nvPr/>
        </p:nvSpPr>
        <p:spPr>
          <a:xfrm>
            <a:off x="7248128" y="6551766"/>
            <a:ext cx="3600400" cy="261610"/>
          </a:xfrm>
          <a:prstGeom prst="rect">
            <a:avLst/>
          </a:prstGeom>
          <a:noFill/>
        </p:spPr>
        <p:txBody>
          <a:bodyPr wrap="square" rtlCol="0">
            <a:spAutoFit/>
          </a:bodyPr>
          <a:lstStyle/>
          <a:p>
            <a:r>
              <a:rPr lang="nn-NO" sz="1100" dirty="0" err="1"/>
              <a:t>Sk</a:t>
            </a:r>
            <a:r>
              <a:rPr lang="nn-NO" sz="1100" dirty="0"/>
              <a:t>: Standard, </a:t>
            </a:r>
            <a:r>
              <a:rPr lang="nn-NO" sz="1100" b="1" dirty="0"/>
              <a:t>Koordinatbasert referansesystem</a:t>
            </a:r>
            <a:endParaRPr lang="nn-NO" dirty="0"/>
          </a:p>
        </p:txBody>
      </p:sp>
    </p:spTree>
    <p:extLst>
      <p:ext uri="{BB962C8B-B14F-4D97-AF65-F5344CB8AC3E}">
        <p14:creationId xmlns:p14="http://schemas.microsoft.com/office/powerpoint/2010/main" val="236309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4"/>
          <p:cNvSpPr txBox="1">
            <a:spLocks noChangeArrowheads="1"/>
          </p:cNvSpPr>
          <p:nvPr/>
        </p:nvSpPr>
        <p:spPr bwMode="auto">
          <a:xfrm>
            <a:off x="3503713" y="116632"/>
            <a:ext cx="2879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None/>
            </a:pPr>
            <a:r>
              <a:rPr lang="nb-NO" altLang="nb-NO" sz="2800" b="1" dirty="0">
                <a:solidFill>
                  <a:srgbClr val="FF3300"/>
                </a:solidFill>
              </a:rPr>
              <a:t>EUREF89 (ETRS89)</a:t>
            </a:r>
          </a:p>
        </p:txBody>
      </p:sp>
      <p:sp>
        <p:nvSpPr>
          <p:cNvPr id="51203" name="TextBox 1"/>
          <p:cNvSpPr txBox="1">
            <a:spLocks noChangeArrowheads="1"/>
          </p:cNvSpPr>
          <p:nvPr/>
        </p:nvSpPr>
        <p:spPr bwMode="auto">
          <a:xfrm>
            <a:off x="1775520" y="620689"/>
            <a:ext cx="8892480" cy="230832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nb-NO" sz="1800" dirty="0">
              <a:latin typeface="Arial" panose="020B0604020202020204" pitchFamily="34" charset="0"/>
            </a:endParaRPr>
          </a:p>
          <a:p>
            <a:pPr eaLnBrk="1" hangingPunct="1">
              <a:spcBef>
                <a:spcPct val="0"/>
              </a:spcBef>
              <a:buFontTx/>
              <a:buNone/>
            </a:pPr>
            <a:r>
              <a:rPr lang="en-US" altLang="nb-NO" sz="1800" dirty="0">
                <a:latin typeface="Arial" panose="020B0604020202020204" pitchFamily="34" charset="0"/>
              </a:rPr>
              <a:t>The former used </a:t>
            </a:r>
            <a:r>
              <a:rPr lang="en-US" altLang="nb-NO" sz="1800" dirty="0" err="1">
                <a:latin typeface="Arial" panose="020B0604020202020204" pitchFamily="34" charset="0"/>
              </a:rPr>
              <a:t>datums</a:t>
            </a:r>
            <a:r>
              <a:rPr lang="en-US" altLang="nb-NO" sz="1800" dirty="0">
                <a:latin typeface="Arial" panose="020B0604020202020204" pitchFamily="34" charset="0"/>
              </a:rPr>
              <a:t>:</a:t>
            </a:r>
          </a:p>
          <a:p>
            <a:pPr eaLnBrk="1" hangingPunct="1">
              <a:spcBef>
                <a:spcPct val="0"/>
              </a:spcBef>
              <a:buFontTx/>
              <a:buNone/>
            </a:pPr>
            <a:r>
              <a:rPr lang="en-US" altLang="nb-NO" sz="1800" dirty="0">
                <a:latin typeface="Arial" panose="020B0604020202020204" pitchFamily="34" charset="0"/>
              </a:rPr>
              <a:t>  	- NGO1948 – Bessel ellipsoid and </a:t>
            </a:r>
          </a:p>
          <a:p>
            <a:pPr eaLnBrk="1" hangingPunct="1">
              <a:spcBef>
                <a:spcPct val="0"/>
              </a:spcBef>
              <a:buFontTx/>
              <a:buNone/>
            </a:pPr>
            <a:r>
              <a:rPr lang="en-US" altLang="nb-NO" sz="1800" dirty="0">
                <a:latin typeface="Arial" panose="020B0604020202020204" pitchFamily="34" charset="0"/>
              </a:rPr>
              <a:t>	- European Datum 1950 – International </a:t>
            </a:r>
            <a:r>
              <a:rPr lang="en-US" altLang="nb-NO" sz="1800" dirty="0" smtClean="0">
                <a:latin typeface="Arial" panose="020B0604020202020204" pitchFamily="34" charset="0"/>
              </a:rPr>
              <a:t>ellipsoid 1924,</a:t>
            </a:r>
            <a:endParaRPr lang="en-US" altLang="nb-NO" sz="1800" dirty="0">
              <a:latin typeface="Arial" panose="020B0604020202020204" pitchFamily="34" charset="0"/>
            </a:endParaRPr>
          </a:p>
          <a:p>
            <a:pPr eaLnBrk="1" hangingPunct="1">
              <a:spcBef>
                <a:spcPct val="0"/>
              </a:spcBef>
              <a:buFontTx/>
              <a:buNone/>
            </a:pPr>
            <a:endParaRPr lang="en-US" altLang="nb-NO" sz="1800" dirty="0">
              <a:latin typeface="Arial" panose="020B0604020202020204" pitchFamily="34" charset="0"/>
            </a:endParaRPr>
          </a:p>
          <a:p>
            <a:pPr eaLnBrk="1" hangingPunct="1">
              <a:spcBef>
                <a:spcPct val="0"/>
              </a:spcBef>
              <a:buFontTx/>
              <a:buNone/>
            </a:pPr>
            <a:r>
              <a:rPr lang="en-US" altLang="nb-NO" sz="1800" dirty="0">
                <a:latin typeface="Arial" panose="020B0604020202020204" pitchFamily="34" charset="0"/>
              </a:rPr>
              <a:t>are both topocentric </a:t>
            </a:r>
            <a:r>
              <a:rPr lang="en-US" altLang="nb-NO" sz="1800" dirty="0" err="1">
                <a:latin typeface="Arial" panose="020B0604020202020204" pitchFamily="34" charset="0"/>
              </a:rPr>
              <a:t>datums</a:t>
            </a:r>
            <a:r>
              <a:rPr lang="en-US" altLang="nb-NO" sz="1800" dirty="0">
                <a:latin typeface="Arial" panose="020B0604020202020204" pitchFamily="34" charset="0"/>
              </a:rPr>
              <a:t>, realized </a:t>
            </a:r>
            <a:r>
              <a:rPr lang="en-US" altLang="nb-NO" sz="1800" dirty="0" smtClean="0">
                <a:latin typeface="Arial" panose="020B0604020202020204" pitchFamily="34" charset="0"/>
              </a:rPr>
              <a:t>by fundamental points, and with </a:t>
            </a:r>
            <a:r>
              <a:rPr lang="en-US" altLang="nb-NO" sz="1800" dirty="0">
                <a:latin typeface="Arial" panose="020B0604020202020204" pitchFamily="34" charset="0"/>
              </a:rPr>
              <a:t>primary order trigonometric networks.</a:t>
            </a:r>
          </a:p>
          <a:p>
            <a:pPr eaLnBrk="1" hangingPunct="1">
              <a:spcBef>
                <a:spcPct val="0"/>
              </a:spcBef>
              <a:buFontTx/>
              <a:buNone/>
            </a:pPr>
            <a:endParaRPr lang="en-US" altLang="nb-NO" sz="1800" dirty="0">
              <a:latin typeface="Arial" panose="020B0604020202020204" pitchFamily="34" charset="0"/>
            </a:endParaRPr>
          </a:p>
        </p:txBody>
      </p:sp>
      <p:sp>
        <p:nvSpPr>
          <p:cNvPr id="3" name="TextBox 2"/>
          <p:cNvSpPr txBox="1"/>
          <p:nvPr/>
        </p:nvSpPr>
        <p:spPr>
          <a:xfrm>
            <a:off x="838822" y="3745210"/>
            <a:ext cx="11089232" cy="1754326"/>
          </a:xfrm>
          <a:prstGeom prst="rect">
            <a:avLst/>
          </a:prstGeom>
          <a:noFill/>
        </p:spPr>
        <p:txBody>
          <a:bodyPr wrap="square" rtlCol="0">
            <a:spAutoFit/>
          </a:bodyPr>
          <a:lstStyle/>
          <a:p>
            <a:r>
              <a:rPr lang="en-US" dirty="0" smtClean="0"/>
              <a:t>Plate tectonics continuously change the position of points. </a:t>
            </a:r>
          </a:p>
          <a:p>
            <a:r>
              <a:rPr lang="en-US" b="1" dirty="0" smtClean="0"/>
              <a:t>Norway's annual change is c. 2cm in NE direction</a:t>
            </a:r>
          </a:p>
          <a:p>
            <a:r>
              <a:rPr lang="en-US" dirty="0" smtClean="0"/>
              <a:t>Over more than </a:t>
            </a:r>
            <a:r>
              <a:rPr lang="en-US" b="1" dirty="0" smtClean="0"/>
              <a:t>30 years this approaches 1m change.</a:t>
            </a:r>
          </a:p>
          <a:p>
            <a:r>
              <a:rPr lang="en-US" dirty="0" smtClean="0"/>
              <a:t>Introduces problems with the most precise methods for satellite surveying.</a:t>
            </a:r>
          </a:p>
          <a:p>
            <a:endParaRPr lang="en-US" dirty="0" smtClean="0"/>
          </a:p>
          <a:p>
            <a:r>
              <a:rPr lang="en-US" i="1" dirty="0" smtClean="0"/>
              <a:t>Solution</a:t>
            </a:r>
            <a:r>
              <a:rPr lang="en-US" i="1" dirty="0">
                <a:sym typeface="Wingdings" panose="05000000000000000000" pitchFamily="2" charset="2"/>
              </a:rPr>
              <a:t> </a:t>
            </a:r>
            <a:r>
              <a:rPr lang="en-US" i="1" dirty="0" smtClean="0">
                <a:sym typeface="Wingdings" panose="05000000000000000000" pitchFamily="2" charset="2"/>
              </a:rPr>
              <a:t>(?):</a:t>
            </a:r>
            <a:r>
              <a:rPr lang="en-US" i="1" dirty="0" smtClean="0"/>
              <a:t> The dynamic reference system (&gt;3 dimensions in coordinates)</a:t>
            </a:r>
            <a:endParaRPr lang="en-US" i="1" dirty="0"/>
          </a:p>
        </p:txBody>
      </p:sp>
    </p:spTree>
    <p:extLst>
      <p:ext uri="{BB962C8B-B14F-4D97-AF65-F5344CB8AC3E}">
        <p14:creationId xmlns:p14="http://schemas.microsoft.com/office/powerpoint/2010/main" val="264462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xenon.colorado.edu/spotlight/kb/gps_tectonics/ITRF2008-Ve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27" y="116632"/>
            <a:ext cx="11116388"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TextBox 1"/>
          <p:cNvSpPr txBox="1">
            <a:spLocks noChangeArrowheads="1"/>
          </p:cNvSpPr>
          <p:nvPr/>
        </p:nvSpPr>
        <p:spPr bwMode="auto">
          <a:xfrm>
            <a:off x="407368" y="6237312"/>
            <a:ext cx="114492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1800" b="1" dirty="0">
                <a:latin typeface="Arial" panose="020B0604020202020204" pitchFamily="34" charset="0"/>
              </a:rPr>
              <a:t>Figure 4.</a:t>
            </a:r>
            <a:r>
              <a:rPr lang="en-US" altLang="nb-NO" sz="1800" dirty="0">
                <a:latin typeface="Arial" panose="020B0604020202020204" pitchFamily="34" charset="0"/>
              </a:rPr>
              <a:t>Measured motion of GPS sites. Plate boundaries are shown in green. (Credit: </a:t>
            </a:r>
            <a:r>
              <a:rPr lang="en-US" altLang="nb-NO" sz="1800" dirty="0" err="1">
                <a:latin typeface="Arial" panose="020B0604020202020204" pitchFamily="34" charset="0"/>
              </a:rPr>
              <a:t>Zuheir</a:t>
            </a:r>
            <a:r>
              <a:rPr lang="en-US" altLang="nb-NO" sz="1800" dirty="0">
                <a:latin typeface="Arial" panose="020B0604020202020204" pitchFamily="34" charset="0"/>
              </a:rPr>
              <a:t> </a:t>
            </a:r>
            <a:r>
              <a:rPr lang="en-US" altLang="nb-NO" sz="1800" dirty="0" err="1">
                <a:latin typeface="Arial" panose="020B0604020202020204" pitchFamily="34" charset="0"/>
              </a:rPr>
              <a:t>Altamimi</a:t>
            </a:r>
            <a:r>
              <a:rPr lang="en-US" altLang="nb-NO" sz="1800" dirty="0">
                <a:latin typeface="Arial" panose="020B0604020202020204" pitchFamily="34" charset="0"/>
              </a:rPr>
              <a:t>, ITRF.)</a:t>
            </a:r>
            <a:endParaRPr lang="nn-NO" altLang="nb-NO" sz="1800" dirty="0">
              <a:latin typeface="Arial" panose="020B0604020202020204" pitchFamily="34" charset="0"/>
            </a:endParaRPr>
          </a:p>
        </p:txBody>
      </p:sp>
    </p:spTree>
    <p:extLst>
      <p:ext uri="{BB962C8B-B14F-4D97-AF65-F5344CB8AC3E}">
        <p14:creationId xmlns:p14="http://schemas.microsoft.com/office/powerpoint/2010/main" val="3930611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l="15274" t="12222" r="14116" b="12222"/>
          <a:stretch>
            <a:fillRect/>
          </a:stretch>
        </p:blipFill>
        <p:spPr bwMode="auto">
          <a:xfrm>
            <a:off x="1271463" y="477576"/>
            <a:ext cx="9189823" cy="5327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23" name="TextBox 1"/>
          <p:cNvSpPr txBox="1">
            <a:spLocks noChangeArrowheads="1"/>
          </p:cNvSpPr>
          <p:nvPr/>
        </p:nvSpPr>
        <p:spPr bwMode="auto">
          <a:xfrm>
            <a:off x="911424" y="115888"/>
            <a:ext cx="10153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n-NO" altLang="nb-NO" sz="1800" dirty="0">
                <a:latin typeface="Arial" panose="020B0604020202020204" pitchFamily="34" charset="0"/>
              </a:rPr>
              <a:t>Even in </a:t>
            </a:r>
            <a:r>
              <a:rPr lang="nn-NO" altLang="nb-NO" sz="1800" dirty="0" err="1">
                <a:latin typeface="Arial" panose="020B0604020202020204" pitchFamily="34" charset="0"/>
              </a:rPr>
              <a:t>Norway</a:t>
            </a:r>
            <a:r>
              <a:rPr lang="nn-NO" altLang="nb-NO" sz="1800" dirty="0">
                <a:latin typeface="Arial" panose="020B0604020202020204" pitchFamily="34" charset="0"/>
              </a:rPr>
              <a:t> (Scandinavia) </a:t>
            </a:r>
            <a:r>
              <a:rPr lang="nn-NO" altLang="nb-NO" sz="1800" dirty="0" err="1">
                <a:latin typeface="Arial" panose="020B0604020202020204" pitchFamily="34" charset="0"/>
              </a:rPr>
              <a:t>there</a:t>
            </a:r>
            <a:r>
              <a:rPr lang="nn-NO" altLang="nb-NO" sz="1800" dirty="0">
                <a:latin typeface="Arial" panose="020B0604020202020204" pitchFamily="34" charset="0"/>
              </a:rPr>
              <a:t> are </a:t>
            </a:r>
            <a:r>
              <a:rPr lang="nn-NO" altLang="nb-NO" sz="1800" dirty="0" err="1">
                <a:latin typeface="Arial" panose="020B0604020202020204" pitchFamily="34" charset="0"/>
              </a:rPr>
              <a:t>intra</a:t>
            </a:r>
            <a:r>
              <a:rPr lang="nn-NO" altLang="nb-NO" sz="1800" dirty="0">
                <a:latin typeface="Arial" panose="020B0604020202020204" pitchFamily="34" charset="0"/>
              </a:rPr>
              <a:t> plate </a:t>
            </a:r>
            <a:r>
              <a:rPr lang="nn-NO" altLang="nb-NO" sz="1800" dirty="0" err="1" smtClean="0">
                <a:latin typeface="Arial" panose="020B0604020202020204" pitchFamily="34" charset="0"/>
              </a:rPr>
              <a:t>deformations</a:t>
            </a:r>
            <a:r>
              <a:rPr lang="nn-NO" altLang="nb-NO" sz="1800" dirty="0" smtClean="0">
                <a:latin typeface="Arial" panose="020B0604020202020204" pitchFamily="34" charset="0"/>
              </a:rPr>
              <a:t>  (</a:t>
            </a:r>
            <a:r>
              <a:rPr lang="nn-NO" altLang="nb-NO" sz="1800" dirty="0" err="1">
                <a:latin typeface="Arial" panose="020B0604020202020204" pitchFamily="34" charset="0"/>
              </a:rPr>
              <a:t>Nørbech</a:t>
            </a:r>
            <a:r>
              <a:rPr lang="nn-NO" altLang="nb-NO" sz="1800" dirty="0">
                <a:latin typeface="Arial" panose="020B0604020202020204" pitchFamily="34" charset="0"/>
              </a:rPr>
              <a:t> et. Al.)</a:t>
            </a:r>
          </a:p>
        </p:txBody>
      </p:sp>
      <p:sp>
        <p:nvSpPr>
          <p:cNvPr id="56324" name="TextBox 3"/>
          <p:cNvSpPr txBox="1">
            <a:spLocks noChangeArrowheads="1"/>
          </p:cNvSpPr>
          <p:nvPr/>
        </p:nvSpPr>
        <p:spPr bwMode="auto">
          <a:xfrm>
            <a:off x="371141" y="5733256"/>
            <a:ext cx="113052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1400" b="1" dirty="0">
                <a:latin typeface="Arial" panose="020B0604020202020204" pitchFamily="34" charset="0"/>
              </a:rPr>
              <a:t>Fig 1. </a:t>
            </a:r>
            <a:r>
              <a:rPr lang="en-US" altLang="nb-NO" sz="1400" i="1" dirty="0">
                <a:latin typeface="Arial" panose="020B0604020202020204" pitchFamily="34" charset="0"/>
              </a:rPr>
              <a:t>The left figure shows the (horizontal) plate tectonic motion in (mm/</a:t>
            </a:r>
            <a:r>
              <a:rPr lang="en-US" altLang="nb-NO" sz="1400" i="1" dirty="0" err="1">
                <a:latin typeface="Arial" panose="020B0604020202020204" pitchFamily="34" charset="0"/>
              </a:rPr>
              <a:t>yr</a:t>
            </a:r>
            <a:r>
              <a:rPr lang="en-US" altLang="nb-NO" sz="1400" i="1" dirty="0">
                <a:latin typeface="Arial" panose="020B0604020202020204" pitchFamily="34" charset="0"/>
              </a:rPr>
              <a:t>) according to the ITRF2000 Euler pole for Eurasia. </a:t>
            </a:r>
            <a:endParaRPr lang="en-US" altLang="nb-NO" sz="1400" i="1" dirty="0" smtClean="0">
              <a:latin typeface="Arial" panose="020B0604020202020204" pitchFamily="34" charset="0"/>
            </a:endParaRPr>
          </a:p>
          <a:p>
            <a:pPr eaLnBrk="1" hangingPunct="1">
              <a:spcBef>
                <a:spcPct val="0"/>
              </a:spcBef>
              <a:buFontTx/>
              <a:buNone/>
            </a:pPr>
            <a:r>
              <a:rPr lang="en-US" altLang="nb-NO" sz="1400" i="1" dirty="0" smtClean="0">
                <a:latin typeface="Arial" panose="020B0604020202020204" pitchFamily="34" charset="0"/>
              </a:rPr>
              <a:t>The </a:t>
            </a:r>
            <a:r>
              <a:rPr lang="en-US" altLang="nb-NO" sz="1400" i="1" dirty="0">
                <a:latin typeface="Arial" panose="020B0604020202020204" pitchFamily="34" charset="0"/>
              </a:rPr>
              <a:t>right figure shows the intraplate deformations according to the NKG_RF03 velocity model which is relative to the stable Eurasia tectonic plate as defined by the ITRF2000 rotation pole for Eurasia. The red arrows show the horizontal velocities, and the blue arrows show the vertical velocity (with respect to the earth </a:t>
            </a:r>
            <a:r>
              <a:rPr lang="en-US" altLang="nb-NO" sz="1400" i="1" dirty="0" err="1">
                <a:latin typeface="Arial" panose="020B0604020202020204" pitchFamily="34" charset="0"/>
              </a:rPr>
              <a:t>centre</a:t>
            </a:r>
            <a:r>
              <a:rPr lang="en-US" altLang="nb-NO" sz="1400" i="1" dirty="0">
                <a:latin typeface="Arial" panose="020B0604020202020204" pitchFamily="34" charset="0"/>
              </a:rPr>
              <a:t> of mass) also in (mm/</a:t>
            </a:r>
            <a:r>
              <a:rPr lang="en-US" altLang="nb-NO" sz="1400" i="1" dirty="0" err="1">
                <a:latin typeface="Arial" panose="020B0604020202020204" pitchFamily="34" charset="0"/>
              </a:rPr>
              <a:t>yr</a:t>
            </a:r>
            <a:r>
              <a:rPr lang="en-US" altLang="nb-NO" sz="1400" i="1" dirty="0">
                <a:latin typeface="Arial" panose="020B0604020202020204" pitchFamily="34" charset="0"/>
              </a:rPr>
              <a:t>). Arrow scale is </a:t>
            </a:r>
            <a:r>
              <a:rPr lang="en-US" altLang="nb-NO" sz="1400" i="1" dirty="0" smtClean="0">
                <a:latin typeface="Arial" panose="020B0604020202020204" pitchFamily="34" charset="0"/>
              </a:rPr>
              <a:t>1:1 (in the </a:t>
            </a:r>
            <a:r>
              <a:rPr lang="en-US" altLang="nb-NO" sz="1400" i="1" dirty="0" err="1" smtClean="0">
                <a:latin typeface="Arial" panose="020B0604020202020204" pitchFamily="34" charset="0"/>
              </a:rPr>
              <a:t>Nørbech</a:t>
            </a:r>
            <a:r>
              <a:rPr lang="en-US" altLang="nb-NO" sz="1400" i="1" dirty="0" smtClean="0">
                <a:latin typeface="Arial" panose="020B0604020202020204" pitchFamily="34" charset="0"/>
              </a:rPr>
              <a:t> et al. print).</a:t>
            </a:r>
            <a:endParaRPr lang="nn-NO" altLang="nb-NO" sz="1400" dirty="0">
              <a:latin typeface="Arial" panose="020B0604020202020204" pitchFamily="34" charset="0"/>
            </a:endParaRPr>
          </a:p>
        </p:txBody>
      </p:sp>
    </p:spTree>
    <p:extLst>
      <p:ext uri="{BB962C8B-B14F-4D97-AF65-F5344CB8AC3E}">
        <p14:creationId xmlns:p14="http://schemas.microsoft.com/office/powerpoint/2010/main" val="41412249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24100" y="1276349"/>
            <a:ext cx="6991350" cy="5232202"/>
          </a:xfrm>
          <a:prstGeom prst="rect">
            <a:avLst/>
          </a:prstGeom>
        </p:spPr>
        <p:txBody>
          <a:bodyPr wrap="square">
            <a:spAutoFit/>
          </a:bodyPr>
          <a:lstStyle/>
          <a:p>
            <a:r>
              <a:rPr lang="en-US" sz="2800" dirty="0" smtClean="0"/>
              <a:t>How bad is it if you get it wrong?</a:t>
            </a:r>
          </a:p>
          <a:p>
            <a:r>
              <a:rPr lang="nb-NO" b="1" dirty="0" smtClean="0"/>
              <a:t>Geologibygningen </a:t>
            </a:r>
            <a:r>
              <a:rPr lang="nb-NO" b="1" dirty="0" err="1" smtClean="0"/>
              <a:t>roof</a:t>
            </a:r>
            <a:r>
              <a:rPr lang="nb-NO" b="1" dirty="0" smtClean="0"/>
              <a:t> </a:t>
            </a:r>
            <a:r>
              <a:rPr lang="nb-NO" b="1" dirty="0" err="1" smtClean="0"/>
              <a:t>terrace</a:t>
            </a:r>
            <a:r>
              <a:rPr lang="nb-NO" b="1" dirty="0" smtClean="0"/>
              <a:t> </a:t>
            </a:r>
            <a:r>
              <a:rPr lang="nb-NO" dirty="0" smtClean="0"/>
              <a:t>:</a:t>
            </a:r>
            <a:endParaRPr lang="en-US" dirty="0"/>
          </a:p>
          <a:p>
            <a:pPr marL="285750" indent="-285750">
              <a:buFont typeface="Arial" panose="020B0604020202020204" pitchFamily="34" charset="0"/>
              <a:buChar char="•"/>
            </a:pPr>
            <a:r>
              <a:rPr lang="en-US" dirty="0" smtClean="0"/>
              <a:t>EUREF89 </a:t>
            </a:r>
          </a:p>
          <a:p>
            <a:pPr marL="742950" lvl="1" indent="-285750">
              <a:buFont typeface="Arial" panose="020B0604020202020204" pitchFamily="34" charset="0"/>
              <a:buChar char="•"/>
            </a:pPr>
            <a:r>
              <a:rPr lang="en-US" dirty="0" err="1" smtClean="0"/>
              <a:t>Lat</a:t>
            </a:r>
            <a:r>
              <a:rPr lang="en-US" dirty="0" smtClean="0"/>
              <a:t>/Long/</a:t>
            </a:r>
            <a:r>
              <a:rPr lang="en-US" dirty="0" err="1" smtClean="0"/>
              <a:t>Ellh</a:t>
            </a:r>
            <a:r>
              <a:rPr lang="en-US" dirty="0" smtClean="0"/>
              <a:t>: 59.93761669 10.72101780 130.4937</a:t>
            </a:r>
          </a:p>
          <a:p>
            <a:pPr marL="742950" lvl="1" indent="-285750">
              <a:buFont typeface="Arial" panose="020B0604020202020204" pitchFamily="34" charset="0"/>
              <a:buChar char="•"/>
            </a:pPr>
            <a:r>
              <a:rPr lang="nb-NO" dirty="0" smtClean="0"/>
              <a:t>ECEF : 3147274.3017   595879.4696  5497111.6806  </a:t>
            </a:r>
            <a:endParaRPr lang="en-US" dirty="0" smtClean="0"/>
          </a:p>
          <a:p>
            <a:pPr marL="285750" indent="-285750">
              <a:buFont typeface="Arial" panose="020B0604020202020204" pitchFamily="34" charset="0"/>
              <a:buChar char="•"/>
            </a:pPr>
            <a:r>
              <a:rPr lang="nb-NO" dirty="0" smtClean="0"/>
              <a:t>ITRF2020 </a:t>
            </a:r>
          </a:p>
          <a:p>
            <a:pPr marL="742950" lvl="1" indent="-285750">
              <a:buFont typeface="Arial" panose="020B0604020202020204" pitchFamily="34" charset="0"/>
              <a:buChar char="•"/>
            </a:pPr>
            <a:r>
              <a:rPr lang="en-US" dirty="0" err="1" smtClean="0"/>
              <a:t>Lat</a:t>
            </a:r>
            <a:r>
              <a:rPr lang="en-US" dirty="0" smtClean="0"/>
              <a:t>/Long/</a:t>
            </a:r>
            <a:r>
              <a:rPr lang="en-US" dirty="0" err="1" smtClean="0"/>
              <a:t>Ellh</a:t>
            </a:r>
            <a:r>
              <a:rPr lang="en-US" dirty="0" smtClean="0"/>
              <a:t>: </a:t>
            </a:r>
            <a:r>
              <a:rPr lang="nb-NO" dirty="0" smtClean="0"/>
              <a:t>59.93762318 10.72102814 130.5707</a:t>
            </a:r>
          </a:p>
          <a:p>
            <a:pPr marL="742950" lvl="1" indent="-285750">
              <a:buFont typeface="Arial" panose="020B0604020202020204" pitchFamily="34" charset="0"/>
              <a:buChar char="•"/>
            </a:pPr>
            <a:r>
              <a:rPr lang="nb-NO" dirty="0" smtClean="0"/>
              <a:t>ECEF: 3147273.618 595879.928 5497112.109 </a:t>
            </a:r>
          </a:p>
          <a:p>
            <a:pPr marL="285750" indent="-285750">
              <a:buFont typeface="Arial" panose="020B0604020202020204" pitchFamily="34" charset="0"/>
              <a:buChar char="•"/>
            </a:pPr>
            <a:r>
              <a:rPr lang="nb-NO" dirty="0" err="1" smtClean="0"/>
              <a:t>Difference</a:t>
            </a:r>
            <a:r>
              <a:rPr lang="nb-NO" dirty="0" smtClean="0"/>
              <a:t> (ITRF2020-EUREF89):</a:t>
            </a:r>
          </a:p>
          <a:p>
            <a:pPr marL="742950" lvl="1" indent="-285750">
              <a:buFont typeface="Arial" panose="020B0604020202020204" pitchFamily="34" charset="0"/>
              <a:buChar char="•"/>
            </a:pPr>
            <a:r>
              <a:rPr lang="en-US" dirty="0" err="1" smtClean="0"/>
              <a:t>Lat</a:t>
            </a:r>
            <a:r>
              <a:rPr lang="en-US" dirty="0" smtClean="0"/>
              <a:t>/Long/</a:t>
            </a:r>
            <a:r>
              <a:rPr lang="en-US" dirty="0" err="1" smtClean="0"/>
              <a:t>Ellh</a:t>
            </a:r>
            <a:r>
              <a:rPr lang="en-US" dirty="0" smtClean="0"/>
              <a:t>: 0.00000649 0.00001034 0.0770</a:t>
            </a:r>
          </a:p>
          <a:p>
            <a:pPr marL="742950" lvl="1" indent="-285750">
              <a:buFont typeface="Arial" panose="020B0604020202020204" pitchFamily="34" charset="0"/>
              <a:buChar char="•"/>
            </a:pPr>
            <a:r>
              <a:rPr lang="nb-NO" dirty="0" smtClean="0"/>
              <a:t>ECEF : </a:t>
            </a:r>
            <a:r>
              <a:rPr lang="en-US" dirty="0" smtClean="0">
                <a:effectLst/>
              </a:rPr>
              <a:t>0.6837 -0.4584 -0.4284000006</a:t>
            </a:r>
          </a:p>
          <a:p>
            <a:pPr marL="742950" lvl="1" indent="-285750">
              <a:buFont typeface="Arial" panose="020B0604020202020204" pitchFamily="34" charset="0"/>
              <a:buChar char="•"/>
            </a:pPr>
            <a:r>
              <a:rPr lang="nb-NO" b="1" dirty="0" err="1" smtClean="0"/>
              <a:t>Distance</a:t>
            </a:r>
            <a:r>
              <a:rPr lang="nb-NO" b="1" dirty="0" smtClean="0"/>
              <a:t>: </a:t>
            </a:r>
            <a:r>
              <a:rPr lang="en-US" b="1" dirty="0" smtClean="0">
                <a:effectLst/>
              </a:rPr>
              <a:t>0.9280m</a:t>
            </a:r>
          </a:p>
          <a:p>
            <a:pPr marL="742950" lvl="1" indent="-285750">
              <a:buFont typeface="Arial" panose="020B0604020202020204" pitchFamily="34" charset="0"/>
              <a:buChar char="•"/>
            </a:pPr>
            <a:endParaRPr lang="nb-NO" b="1" dirty="0"/>
          </a:p>
          <a:p>
            <a:r>
              <a:rPr lang="nb-NO" b="1" dirty="0" smtClean="0">
                <a:effectLst/>
                <a:sym typeface="Wingdings" panose="05000000000000000000" pitchFamily="2" charset="2"/>
              </a:rPr>
              <a:t> </a:t>
            </a:r>
            <a:r>
              <a:rPr lang="nb-NO" b="1" dirty="0" err="1" smtClean="0">
                <a:effectLst/>
                <a:sym typeface="Wingdings" panose="05000000000000000000" pitchFamily="2" charset="2"/>
              </a:rPr>
              <a:t>Pretty</a:t>
            </a:r>
            <a:r>
              <a:rPr lang="nb-NO" b="1" dirty="0" smtClean="0">
                <a:effectLst/>
                <a:sym typeface="Wingdings" panose="05000000000000000000" pitchFamily="2" charset="2"/>
              </a:rPr>
              <a:t> bad</a:t>
            </a:r>
            <a:endParaRPr lang="en-US" b="1" dirty="0" smtClean="0">
              <a:effectLst/>
            </a:endParaRPr>
          </a:p>
          <a:p>
            <a:pPr lvl="1"/>
            <a:endParaRPr lang="en-US" dirty="0" smtClean="0">
              <a:effectLst/>
            </a:endParaRPr>
          </a:p>
          <a:p>
            <a:pPr marL="742950" lvl="1" indent="-285750">
              <a:buFont typeface="Arial" panose="020B0604020202020204" pitchFamily="34" charset="0"/>
              <a:buChar char="•"/>
            </a:pPr>
            <a:endParaRPr lang="en-US" dirty="0" smtClean="0">
              <a:effectLst/>
            </a:endParaRPr>
          </a:p>
          <a:p>
            <a:pPr marL="742950" lvl="1" indent="-28575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41182662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txBox="1">
            <a:spLocks/>
          </p:cNvSpPr>
          <p:nvPr/>
        </p:nvSpPr>
        <p:spPr bwMode="auto">
          <a:xfrm>
            <a:off x="2046288" y="3052764"/>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nb-NO" altLang="nb-NO" sz="4400" b="1" dirty="0" err="1" smtClean="0"/>
              <a:t>Coordinate</a:t>
            </a:r>
            <a:r>
              <a:rPr lang="nb-NO" altLang="nb-NO" sz="4400" b="1" dirty="0" smtClean="0"/>
              <a:t> systems: </a:t>
            </a:r>
          </a:p>
          <a:p>
            <a:pPr algn="ctr">
              <a:spcBef>
                <a:spcPct val="0"/>
              </a:spcBef>
              <a:buFontTx/>
              <a:buNone/>
            </a:pPr>
            <a:r>
              <a:rPr lang="nb-NO" altLang="nb-NO" sz="4400" b="1" dirty="0" smtClean="0"/>
              <a:t>from 3D </a:t>
            </a:r>
            <a:r>
              <a:rPr lang="nb-NO" altLang="nb-NO" sz="4400" b="1" dirty="0" err="1" smtClean="0"/>
              <a:t>points</a:t>
            </a:r>
            <a:r>
              <a:rPr lang="nb-NO" altLang="nb-NO" sz="4400" b="1" dirty="0" smtClean="0"/>
              <a:t> to a </a:t>
            </a:r>
            <a:r>
              <a:rPr lang="nb-NO" altLang="nb-NO" sz="4400" b="1" dirty="0" err="1" smtClean="0"/>
              <a:t>map</a:t>
            </a:r>
            <a:endParaRPr lang="nb-NO" altLang="nb-NO" sz="4400" b="1" dirty="0"/>
          </a:p>
        </p:txBody>
      </p:sp>
    </p:spTree>
    <p:extLst>
      <p:ext uri="{BB962C8B-B14F-4D97-AF65-F5344CB8AC3E}">
        <p14:creationId xmlns:p14="http://schemas.microsoft.com/office/powerpoint/2010/main" val="38528139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e/e8/Mappa_di_Eratosten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6950" y="128369"/>
            <a:ext cx="10109200" cy="61549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828800" y="6372251"/>
            <a:ext cx="8445500" cy="369332"/>
          </a:xfrm>
          <a:prstGeom prst="rect">
            <a:avLst/>
          </a:prstGeom>
        </p:spPr>
        <p:txBody>
          <a:bodyPr wrap="square">
            <a:spAutoFit/>
          </a:bodyPr>
          <a:lstStyle/>
          <a:p>
            <a:r>
              <a:rPr lang="en-US" dirty="0" smtClean="0"/>
              <a:t>19th century reconstruction of Eratosthenes' map of the known world, c. 194 BC.</a:t>
            </a:r>
            <a:endParaRPr lang="en-US" dirty="0"/>
          </a:p>
        </p:txBody>
      </p:sp>
      <p:sp>
        <p:nvSpPr>
          <p:cNvPr id="7" name="Title 1"/>
          <p:cNvSpPr txBox="1">
            <a:spLocks/>
          </p:cNvSpPr>
          <p:nvPr/>
        </p:nvSpPr>
        <p:spPr>
          <a:xfrm>
            <a:off x="4330700" y="279400"/>
            <a:ext cx="124968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nb-NO" sz="4000" b="1" dirty="0" err="1" smtClean="0"/>
              <a:t>But</a:t>
            </a:r>
            <a:r>
              <a:rPr lang="nb-NO" sz="4000" b="1" dirty="0" smtClean="0"/>
              <a:t> </a:t>
            </a:r>
            <a:r>
              <a:rPr lang="nb-NO" sz="4000" b="1" dirty="0" err="1" smtClean="0"/>
              <a:t>they</a:t>
            </a:r>
            <a:r>
              <a:rPr lang="nb-NO" sz="4000" b="1" dirty="0" smtClean="0"/>
              <a:t> </a:t>
            </a:r>
            <a:r>
              <a:rPr lang="nb-NO" sz="4000" b="1" dirty="0" err="1" smtClean="0"/>
              <a:t>try</a:t>
            </a:r>
            <a:endParaRPr lang="en-US" sz="4000" b="1" dirty="0"/>
          </a:p>
        </p:txBody>
      </p:sp>
    </p:spTree>
    <p:extLst>
      <p:ext uri="{BB962C8B-B14F-4D97-AF65-F5344CB8AC3E}">
        <p14:creationId xmlns:p14="http://schemas.microsoft.com/office/powerpoint/2010/main" val="36780128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109849" y="0"/>
            <a:ext cx="4886169" cy="6858000"/>
          </a:xfrm>
          <a:prstGeom prst="rect">
            <a:avLst/>
          </a:prstGeom>
          <a:noFill/>
          <a:ln>
            <a:noFill/>
          </a:ln>
        </p:spPr>
      </p:pic>
      <p:pic>
        <p:nvPicPr>
          <p:cNvPr id="72" name="Google Shape;72;p16"/>
          <p:cNvPicPr preferRelativeResize="0"/>
          <p:nvPr/>
        </p:nvPicPr>
        <p:blipFill>
          <a:blip r:embed="rId4">
            <a:alphaModFix/>
          </a:blip>
          <a:stretch>
            <a:fillRect/>
          </a:stretch>
        </p:blipFill>
        <p:spPr>
          <a:xfrm>
            <a:off x="5748800" y="0"/>
            <a:ext cx="6443201" cy="6858000"/>
          </a:xfrm>
          <a:prstGeom prst="rect">
            <a:avLst/>
          </a:prstGeom>
          <a:noFill/>
          <a:ln>
            <a:noFill/>
          </a:ln>
        </p:spPr>
      </p:pic>
    </p:spTree>
    <p:extLst>
      <p:ext uri="{BB962C8B-B14F-4D97-AF65-F5344CB8AC3E}">
        <p14:creationId xmlns:p14="http://schemas.microsoft.com/office/powerpoint/2010/main" val="31715839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682518" y="314451"/>
            <a:ext cx="10826965" cy="6229100"/>
          </a:xfrm>
          <a:prstGeom prst="rect">
            <a:avLst/>
          </a:prstGeom>
          <a:noFill/>
          <a:ln>
            <a:noFill/>
          </a:ln>
        </p:spPr>
      </p:pic>
      <p:sp>
        <p:nvSpPr>
          <p:cNvPr id="78" name="Google Shape;78;p17"/>
          <p:cNvSpPr/>
          <p:nvPr/>
        </p:nvSpPr>
        <p:spPr>
          <a:xfrm>
            <a:off x="7455233" y="2107067"/>
            <a:ext cx="3301600" cy="1093600"/>
          </a:xfrm>
          <a:prstGeom prst="rect">
            <a:avLst/>
          </a:prstGeom>
          <a:noFill/>
          <a:ln w="1524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79" name="Google Shape;79;p17"/>
          <p:cNvSpPr/>
          <p:nvPr/>
        </p:nvSpPr>
        <p:spPr>
          <a:xfrm>
            <a:off x="228133" y="248300"/>
            <a:ext cx="2751200" cy="1892400"/>
          </a:xfrm>
          <a:prstGeom prst="ellipse">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cxnSp>
        <p:nvCxnSpPr>
          <p:cNvPr id="80" name="Google Shape;80;p17"/>
          <p:cNvCxnSpPr/>
          <p:nvPr/>
        </p:nvCxnSpPr>
        <p:spPr>
          <a:xfrm rot="10800000">
            <a:off x="1979400" y="2134000"/>
            <a:ext cx="550400" cy="1550000"/>
          </a:xfrm>
          <a:prstGeom prst="straightConnector1">
            <a:avLst/>
          </a:prstGeom>
          <a:noFill/>
          <a:ln w="76200" cap="flat" cmpd="sng">
            <a:solidFill>
              <a:srgbClr val="FF0000"/>
            </a:solidFill>
            <a:prstDash val="solid"/>
            <a:round/>
            <a:headEnd type="none" w="med" len="med"/>
            <a:tailEnd type="triangle" w="med" len="med"/>
          </a:ln>
        </p:spPr>
      </p:cxnSp>
      <p:sp>
        <p:nvSpPr>
          <p:cNvPr id="6" name="Rectangle 5"/>
          <p:cNvSpPr/>
          <p:nvPr/>
        </p:nvSpPr>
        <p:spPr>
          <a:xfrm>
            <a:off x="10374053" y="766347"/>
            <a:ext cx="1262060" cy="646331"/>
          </a:xfrm>
          <a:prstGeom prst="rect">
            <a:avLst/>
          </a:prstGeom>
        </p:spPr>
        <p:txBody>
          <a:bodyPr wrap="square">
            <a:spAutoFit/>
          </a:bodyPr>
          <a:lstStyle/>
          <a:p>
            <a:r>
              <a:rPr lang="en-US" sz="3600" b="1" dirty="0" smtClean="0">
                <a:solidFill>
                  <a:srgbClr val="FF0000"/>
                </a:solidFill>
              </a:rPr>
              <a:t>N,E,</a:t>
            </a:r>
            <a:r>
              <a:rPr lang="en-US" sz="3600" b="1" dirty="0" smtClean="0">
                <a:solidFill>
                  <a:srgbClr val="062FFE"/>
                </a:solidFill>
              </a:rPr>
              <a:t>H</a:t>
            </a:r>
            <a:endParaRPr lang="nb-NO" sz="3600" dirty="0">
              <a:solidFill>
                <a:srgbClr val="062FFE"/>
              </a:solidFill>
            </a:endParaRPr>
          </a:p>
        </p:txBody>
      </p:sp>
    </p:spTree>
    <p:extLst>
      <p:ext uri="{BB962C8B-B14F-4D97-AF65-F5344CB8AC3E}">
        <p14:creationId xmlns:p14="http://schemas.microsoft.com/office/powerpoint/2010/main" val="7816238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algn="l" eaLnBrk="1" hangingPunct="1"/>
            <a:r>
              <a:rPr lang="nb-NO" altLang="nb-NO" b="1" smtClean="0"/>
              <a:t>Coordinate systems</a:t>
            </a:r>
          </a:p>
        </p:txBody>
      </p:sp>
      <p:sp>
        <p:nvSpPr>
          <p:cNvPr id="73731" name="Rectangle 3"/>
          <p:cNvSpPr>
            <a:spLocks noGrp="1" noChangeArrowheads="1"/>
          </p:cNvSpPr>
          <p:nvPr>
            <p:ph type="body" idx="1"/>
          </p:nvPr>
        </p:nvSpPr>
        <p:spPr>
          <a:xfrm>
            <a:off x="609600" y="1772816"/>
            <a:ext cx="11319048" cy="4525963"/>
          </a:xfrm>
        </p:spPr>
        <p:txBody>
          <a:bodyPr>
            <a:normAutofit lnSpcReduction="10000"/>
          </a:bodyPr>
          <a:lstStyle/>
          <a:p>
            <a:pPr eaLnBrk="1" hangingPunct="1"/>
            <a:r>
              <a:rPr lang="nb-NO" altLang="nb-NO" sz="2800" dirty="0"/>
              <a:t>Earth </a:t>
            </a:r>
            <a:r>
              <a:rPr lang="nb-NO" altLang="nb-NO" sz="2800" dirty="0" err="1"/>
              <a:t>centred</a:t>
            </a:r>
            <a:r>
              <a:rPr lang="nb-NO" altLang="nb-NO" sz="2800" dirty="0"/>
              <a:t> XYZ – (</a:t>
            </a:r>
            <a:r>
              <a:rPr lang="nb-NO" altLang="nb-NO" sz="2800" dirty="0" err="1"/>
              <a:t>Geocentric</a:t>
            </a:r>
            <a:r>
              <a:rPr lang="nb-NO" altLang="nb-NO" sz="2800" dirty="0"/>
              <a:t>)  </a:t>
            </a:r>
            <a:r>
              <a:rPr lang="nb-NO" altLang="nb-NO" sz="2800" b="1" dirty="0"/>
              <a:t>3D</a:t>
            </a:r>
          </a:p>
          <a:p>
            <a:pPr eaLnBrk="1" hangingPunct="1"/>
            <a:endParaRPr lang="nb-NO" altLang="nb-NO" sz="2800" dirty="0"/>
          </a:p>
          <a:p>
            <a:pPr eaLnBrk="1" hangingPunct="1"/>
            <a:r>
              <a:rPr lang="nb-NO" altLang="nb-NO" sz="2800" dirty="0" err="1"/>
              <a:t>Geodetic</a:t>
            </a:r>
            <a:r>
              <a:rPr lang="nb-NO" altLang="nb-NO" sz="2800" dirty="0"/>
              <a:t> – latitude – longitude + </a:t>
            </a:r>
            <a:r>
              <a:rPr lang="nb-NO" altLang="nb-NO" sz="2800" dirty="0" err="1"/>
              <a:t>ellipsoid</a:t>
            </a:r>
            <a:r>
              <a:rPr lang="nb-NO" altLang="nb-NO" sz="2800" dirty="0"/>
              <a:t> </a:t>
            </a:r>
            <a:r>
              <a:rPr lang="nb-NO" altLang="nb-NO" sz="2800" dirty="0" err="1"/>
              <a:t>height</a:t>
            </a:r>
            <a:r>
              <a:rPr lang="nb-NO" altLang="nb-NO" sz="2800" dirty="0"/>
              <a:t> 3</a:t>
            </a:r>
            <a:r>
              <a:rPr lang="nb-NO" altLang="nb-NO" sz="2800" b="1" dirty="0"/>
              <a:t>D</a:t>
            </a:r>
          </a:p>
          <a:p>
            <a:pPr eaLnBrk="1" hangingPunct="1"/>
            <a:r>
              <a:rPr lang="nb-NO" altLang="nb-NO" sz="2800" dirty="0" err="1"/>
              <a:t>Geodetic</a:t>
            </a:r>
            <a:r>
              <a:rPr lang="nb-NO" altLang="nb-NO" sz="2800" dirty="0"/>
              <a:t> – latitude – longitude </a:t>
            </a:r>
            <a:r>
              <a:rPr lang="nb-NO" altLang="nb-NO" sz="2800" b="1" dirty="0"/>
              <a:t>2D</a:t>
            </a:r>
          </a:p>
          <a:p>
            <a:pPr eaLnBrk="1" hangingPunct="1"/>
            <a:endParaRPr lang="nb-NO" altLang="nb-NO" sz="1100" dirty="0" smtClean="0"/>
          </a:p>
          <a:p>
            <a:pPr eaLnBrk="1" hangingPunct="1"/>
            <a:endParaRPr lang="nb-NO" altLang="nb-NO" sz="1100" dirty="0"/>
          </a:p>
          <a:p>
            <a:pPr eaLnBrk="1" hangingPunct="1"/>
            <a:r>
              <a:rPr lang="nb-NO" altLang="nb-NO" sz="2800" dirty="0" err="1" smtClean="0"/>
              <a:t>Projected</a:t>
            </a:r>
            <a:r>
              <a:rPr lang="nb-NO" altLang="nb-NO" sz="2800" dirty="0" smtClean="0"/>
              <a:t> </a:t>
            </a:r>
            <a:r>
              <a:rPr lang="nb-NO" altLang="nb-NO" sz="2800" dirty="0"/>
              <a:t>– </a:t>
            </a:r>
            <a:r>
              <a:rPr lang="nb-NO" altLang="nb-NO" sz="2800" dirty="0" err="1"/>
              <a:t>map</a:t>
            </a:r>
            <a:r>
              <a:rPr lang="nb-NO" altLang="nb-NO" sz="2800" dirty="0"/>
              <a:t> plane </a:t>
            </a:r>
            <a:r>
              <a:rPr lang="nb-NO" altLang="nb-NO" sz="2800" dirty="0" err="1"/>
              <a:t>coords</a:t>
            </a:r>
            <a:r>
              <a:rPr lang="nb-NO" altLang="nb-NO" sz="2800" dirty="0"/>
              <a:t>. </a:t>
            </a:r>
            <a:r>
              <a:rPr lang="nb-NO" altLang="nb-NO" sz="2800" b="1" dirty="0"/>
              <a:t>2D</a:t>
            </a:r>
          </a:p>
          <a:p>
            <a:pPr eaLnBrk="1" hangingPunct="1"/>
            <a:endParaRPr lang="nb-NO" altLang="nb-NO" sz="1400" dirty="0" smtClean="0"/>
          </a:p>
          <a:p>
            <a:pPr eaLnBrk="1" hangingPunct="1"/>
            <a:endParaRPr lang="nb-NO" altLang="nb-NO" sz="1400" dirty="0"/>
          </a:p>
          <a:p>
            <a:pPr eaLnBrk="1" hangingPunct="1"/>
            <a:r>
              <a:rPr lang="nb-NO" altLang="nb-NO" sz="2800" dirty="0" err="1"/>
              <a:t>Heights</a:t>
            </a:r>
            <a:r>
              <a:rPr lang="nb-NO" altLang="nb-NO" sz="2800" dirty="0"/>
              <a:t> (in different systems)  </a:t>
            </a:r>
            <a:r>
              <a:rPr lang="nb-NO" altLang="nb-NO" sz="2800" b="1" dirty="0"/>
              <a:t>1D</a:t>
            </a:r>
          </a:p>
          <a:p>
            <a:pPr eaLnBrk="1" hangingPunct="1">
              <a:buFont typeface="Arial" panose="020B0604020202020204" pitchFamily="34" charset="0"/>
              <a:buNone/>
            </a:pPr>
            <a:r>
              <a:rPr lang="nb-NO" altLang="nb-NO" sz="2800" dirty="0"/>
              <a:t>    (</a:t>
            </a:r>
            <a:r>
              <a:rPr lang="nb-NO" altLang="nb-NO" sz="2800" dirty="0" err="1"/>
              <a:t>can</a:t>
            </a:r>
            <a:r>
              <a:rPr lang="nb-NO" altLang="nb-NO" sz="2800" dirty="0"/>
              <a:t> be </a:t>
            </a:r>
            <a:r>
              <a:rPr lang="nb-NO" altLang="nb-NO" sz="2800" dirty="0" err="1"/>
              <a:t>the</a:t>
            </a:r>
            <a:r>
              <a:rPr lang="nb-NO" altLang="nb-NO" sz="2800" dirty="0"/>
              <a:t> </a:t>
            </a:r>
            <a:r>
              <a:rPr lang="nb-NO" altLang="nb-NO" sz="2800" dirty="0" err="1"/>
              <a:t>third</a:t>
            </a:r>
            <a:r>
              <a:rPr lang="nb-NO" altLang="nb-NO" sz="2800" dirty="0"/>
              <a:t> </a:t>
            </a:r>
            <a:r>
              <a:rPr lang="nb-NO" altLang="nb-NO" sz="2800" dirty="0" err="1"/>
              <a:t>dimension</a:t>
            </a:r>
            <a:r>
              <a:rPr lang="nb-NO" altLang="nb-NO" sz="2800" dirty="0"/>
              <a:t> in </a:t>
            </a:r>
            <a:r>
              <a:rPr lang="nb-NO" altLang="nb-NO" sz="2800" dirty="0" err="1"/>
              <a:t>geodetic</a:t>
            </a:r>
            <a:r>
              <a:rPr lang="nb-NO" altLang="nb-NO" sz="2800" dirty="0"/>
              <a:t> </a:t>
            </a:r>
            <a:r>
              <a:rPr lang="nb-NO" altLang="nb-NO" sz="2800" dirty="0" smtClean="0"/>
              <a:t>and </a:t>
            </a:r>
            <a:r>
              <a:rPr lang="nb-NO" altLang="nb-NO" sz="2800" dirty="0" err="1" smtClean="0"/>
              <a:t>projected</a:t>
            </a:r>
            <a:r>
              <a:rPr lang="nb-NO" altLang="nb-NO" sz="2800" dirty="0" smtClean="0"/>
              <a:t> co-ord</a:t>
            </a:r>
            <a:r>
              <a:rPr lang="nb-NO" altLang="nb-NO" sz="2800" dirty="0"/>
              <a:t>. Systems)</a:t>
            </a:r>
          </a:p>
        </p:txBody>
      </p:sp>
    </p:spTree>
    <p:extLst>
      <p:ext uri="{BB962C8B-B14F-4D97-AF65-F5344CB8AC3E}">
        <p14:creationId xmlns:p14="http://schemas.microsoft.com/office/powerpoint/2010/main" val="42291763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Different kinds of coordinate systems</a:t>
            </a:r>
            <a:endParaRPr/>
          </a:p>
        </p:txBody>
      </p:sp>
      <p:sp>
        <p:nvSpPr>
          <p:cNvPr id="86" name="Google Shape;86;p18"/>
          <p:cNvSpPr txBox="1">
            <a:spLocks noGrp="1"/>
          </p:cNvSpPr>
          <p:nvPr>
            <p:ph type="body" idx="1"/>
          </p:nvPr>
        </p:nvSpPr>
        <p:spPr>
          <a:xfrm>
            <a:off x="415600" y="1536633"/>
            <a:ext cx="9569600" cy="4555200"/>
          </a:xfrm>
          <a:prstGeom prst="rect">
            <a:avLst/>
          </a:prstGeom>
        </p:spPr>
        <p:txBody>
          <a:bodyPr spcFirstLastPara="1" vert="horz" wrap="square" lIns="121900" tIns="121900" rIns="121900" bIns="121900" rtlCol="0" anchor="t" anchorCtr="0">
            <a:normAutofit fontScale="85000" lnSpcReduction="10000"/>
          </a:bodyPr>
          <a:lstStyle/>
          <a:p>
            <a:pPr marL="0" indent="0">
              <a:buNone/>
            </a:pPr>
            <a:r>
              <a:rPr lang="en-GB" dirty="0">
                <a:solidFill>
                  <a:schemeClr val="dk1"/>
                </a:solidFill>
              </a:rPr>
              <a:t>Common for all: They are – more or less – erroneous, as the sphere (ellipsoid!) can not be made «flat» without distortions</a:t>
            </a:r>
            <a:endParaRPr dirty="0">
              <a:solidFill>
                <a:schemeClr val="dk1"/>
              </a:solidFill>
            </a:endParaRPr>
          </a:p>
          <a:p>
            <a:pPr indent="-434329">
              <a:spcBef>
                <a:spcPts val="1600"/>
              </a:spcBef>
              <a:buClr>
                <a:schemeClr val="dk1"/>
              </a:buClr>
              <a:buSzPct val="100000"/>
            </a:pPr>
            <a:r>
              <a:rPr lang="en-GB" dirty="0">
                <a:solidFill>
                  <a:schemeClr val="dk1"/>
                </a:solidFill>
              </a:rPr>
              <a:t>Global → represent all/most of the planet</a:t>
            </a:r>
            <a:endParaRPr dirty="0">
              <a:solidFill>
                <a:schemeClr val="dk1"/>
              </a:solidFill>
            </a:endParaRPr>
          </a:p>
          <a:p>
            <a:pPr indent="-434329">
              <a:buClr>
                <a:schemeClr val="dk1"/>
              </a:buClr>
              <a:buSzPct val="100000"/>
            </a:pPr>
            <a:r>
              <a:rPr lang="en-GB" dirty="0">
                <a:solidFill>
                  <a:schemeClr val="dk1"/>
                </a:solidFill>
              </a:rPr>
              <a:t>Regional/Local → only valid for a limited section</a:t>
            </a:r>
            <a:endParaRPr dirty="0">
              <a:solidFill>
                <a:schemeClr val="dk1"/>
              </a:solidFill>
            </a:endParaRPr>
          </a:p>
          <a:p>
            <a:pPr indent="0">
              <a:spcBef>
                <a:spcPts val="1600"/>
              </a:spcBef>
              <a:buNone/>
            </a:pPr>
            <a:endParaRPr dirty="0">
              <a:solidFill>
                <a:schemeClr val="dk1"/>
              </a:solidFill>
            </a:endParaRPr>
          </a:p>
          <a:p>
            <a:pPr indent="-434329">
              <a:spcBef>
                <a:spcPts val="1600"/>
              </a:spcBef>
              <a:buClr>
                <a:schemeClr val="dk1"/>
              </a:buClr>
              <a:buSzPct val="100000"/>
              <a:buFont typeface="Calibri"/>
              <a:buChar char="●"/>
            </a:pPr>
            <a:r>
              <a:rPr lang="en-GB" dirty="0">
                <a:solidFill>
                  <a:srgbClr val="FF0000"/>
                </a:solidFill>
                <a:latin typeface="Calibri"/>
                <a:ea typeface="Calibri"/>
                <a:cs typeface="Calibri"/>
                <a:sym typeface="Calibri"/>
              </a:rPr>
              <a:t>Equal-Area</a:t>
            </a:r>
            <a:r>
              <a:rPr lang="en-GB" dirty="0">
                <a:solidFill>
                  <a:schemeClr val="dk1"/>
                </a:solidFill>
                <a:latin typeface="Calibri"/>
                <a:ea typeface="Calibri"/>
                <a:cs typeface="Calibri"/>
                <a:sym typeface="Calibri"/>
              </a:rPr>
              <a:t> — correctly shows the size of a feature (aka </a:t>
            </a:r>
            <a:r>
              <a:rPr lang="en-GB" dirty="0">
                <a:solidFill>
                  <a:srgbClr val="FF0000"/>
                </a:solidFill>
                <a:latin typeface="Calibri"/>
                <a:ea typeface="Calibri"/>
                <a:cs typeface="Calibri"/>
                <a:sym typeface="Calibri"/>
              </a:rPr>
              <a:t>Equivalent</a:t>
            </a:r>
            <a:r>
              <a:rPr lang="en-GB"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indent="-434329">
              <a:buClr>
                <a:schemeClr val="dk1"/>
              </a:buClr>
              <a:buSzPct val="100000"/>
              <a:buFont typeface="Calibri"/>
              <a:buChar char="●"/>
            </a:pPr>
            <a:r>
              <a:rPr lang="en-GB" dirty="0">
                <a:solidFill>
                  <a:srgbClr val="FF0000"/>
                </a:solidFill>
                <a:latin typeface="Calibri"/>
                <a:ea typeface="Calibri"/>
                <a:cs typeface="Calibri"/>
                <a:sym typeface="Calibri"/>
              </a:rPr>
              <a:t>Conformal</a:t>
            </a:r>
            <a:r>
              <a:rPr lang="en-GB" dirty="0">
                <a:solidFill>
                  <a:schemeClr val="dk1"/>
                </a:solidFill>
                <a:latin typeface="Calibri"/>
                <a:ea typeface="Calibri"/>
                <a:cs typeface="Calibri"/>
                <a:sym typeface="Calibri"/>
              </a:rPr>
              <a:t> — correctly shows the shape of features</a:t>
            </a:r>
            <a:endParaRPr dirty="0">
              <a:solidFill>
                <a:schemeClr val="dk1"/>
              </a:solidFill>
              <a:latin typeface="Calibri"/>
              <a:ea typeface="Calibri"/>
              <a:cs typeface="Calibri"/>
              <a:sym typeface="Calibri"/>
            </a:endParaRPr>
          </a:p>
          <a:p>
            <a:pPr lvl="1" indent="-405543">
              <a:buClr>
                <a:schemeClr val="dk1"/>
              </a:buClr>
              <a:buSzPct val="100000"/>
              <a:buFont typeface="Calibri"/>
              <a:buChar char="➢"/>
            </a:pPr>
            <a:r>
              <a:rPr lang="en-GB" dirty="0">
                <a:solidFill>
                  <a:schemeClr val="dk1"/>
                </a:solidFill>
                <a:latin typeface="Calibri"/>
                <a:ea typeface="Calibri"/>
                <a:cs typeface="Calibri"/>
                <a:sym typeface="Calibri"/>
              </a:rPr>
              <a:t>A map can not be both equal-area or conformal – it can only be one; or the other; or neither.</a:t>
            </a:r>
            <a:endParaRPr dirty="0">
              <a:solidFill>
                <a:schemeClr val="dk1"/>
              </a:solidFill>
              <a:latin typeface="Calibri"/>
              <a:ea typeface="Calibri"/>
              <a:cs typeface="Calibri"/>
              <a:sym typeface="Calibri"/>
            </a:endParaRPr>
          </a:p>
          <a:p>
            <a:pPr indent="-434329">
              <a:buClr>
                <a:schemeClr val="dk1"/>
              </a:buClr>
              <a:buSzPct val="100000"/>
              <a:buFont typeface="Calibri"/>
              <a:buChar char="●"/>
            </a:pPr>
            <a:r>
              <a:rPr lang="en-GB" dirty="0">
                <a:solidFill>
                  <a:srgbClr val="FF0000"/>
                </a:solidFill>
                <a:latin typeface="Calibri"/>
                <a:ea typeface="Calibri"/>
                <a:cs typeface="Calibri"/>
                <a:sym typeface="Calibri"/>
              </a:rPr>
              <a:t>Equidistant</a:t>
            </a:r>
            <a:r>
              <a:rPr lang="en-GB" dirty="0">
                <a:solidFill>
                  <a:schemeClr val="dk1"/>
                </a:solidFill>
                <a:latin typeface="Calibri"/>
                <a:ea typeface="Calibri"/>
                <a:cs typeface="Calibri"/>
                <a:sym typeface="Calibri"/>
              </a:rPr>
              <a:t> — correctly shows the distance between two features</a:t>
            </a:r>
            <a:endParaRPr dirty="0">
              <a:solidFill>
                <a:schemeClr val="dk1"/>
              </a:solidFill>
              <a:latin typeface="Calibri"/>
              <a:ea typeface="Calibri"/>
              <a:cs typeface="Calibri"/>
              <a:sym typeface="Calibri"/>
            </a:endParaRPr>
          </a:p>
          <a:p>
            <a:pPr indent="-434329">
              <a:buClr>
                <a:schemeClr val="dk1"/>
              </a:buClr>
              <a:buSzPct val="100000"/>
              <a:buFont typeface="Calibri"/>
              <a:buChar char="●"/>
            </a:pPr>
            <a:r>
              <a:rPr lang="en-GB" dirty="0">
                <a:solidFill>
                  <a:srgbClr val="FF0000"/>
                </a:solidFill>
                <a:latin typeface="Calibri"/>
                <a:ea typeface="Calibri"/>
                <a:cs typeface="Calibri"/>
                <a:sym typeface="Calibri"/>
              </a:rPr>
              <a:t>True Direction</a:t>
            </a:r>
            <a:r>
              <a:rPr lang="en-GB" dirty="0">
                <a:solidFill>
                  <a:schemeClr val="dk1"/>
                </a:solidFill>
                <a:latin typeface="Calibri"/>
                <a:ea typeface="Calibri"/>
                <a:cs typeface="Calibri"/>
                <a:sym typeface="Calibri"/>
              </a:rPr>
              <a:t> — correctly shows the direction between two features</a:t>
            </a:r>
            <a:endParaRPr dirty="0">
              <a:solidFill>
                <a:schemeClr val="dk1"/>
              </a:solidFill>
              <a:latin typeface="Calibri"/>
              <a:ea typeface="Calibri"/>
              <a:cs typeface="Calibri"/>
              <a:sym typeface="Calibri"/>
            </a:endParaRPr>
          </a:p>
          <a:p>
            <a:pPr indent="-434329">
              <a:buClr>
                <a:schemeClr val="dk1"/>
              </a:buClr>
              <a:buSzPct val="100000"/>
              <a:buFont typeface="Calibri"/>
              <a:buChar char="●"/>
            </a:pPr>
            <a:r>
              <a:rPr lang="en-GB" b="1" dirty="0">
                <a:solidFill>
                  <a:srgbClr val="FF0000"/>
                </a:solidFill>
                <a:latin typeface="Calibri"/>
                <a:ea typeface="Calibri"/>
                <a:cs typeface="Calibri"/>
                <a:sym typeface="Calibri"/>
              </a:rPr>
              <a:t>COMPROMISE</a:t>
            </a:r>
            <a:r>
              <a:rPr lang="en-GB" b="1" dirty="0">
                <a:solidFill>
                  <a:schemeClr val="dk1"/>
                </a:solidFill>
                <a:latin typeface="Calibri"/>
                <a:ea typeface="Calibri"/>
                <a:cs typeface="Calibri"/>
                <a:sym typeface="Calibri"/>
              </a:rPr>
              <a:t> of the </a:t>
            </a:r>
            <a:r>
              <a:rPr lang="en-GB" b="1" dirty="0" smtClean="0">
                <a:solidFill>
                  <a:schemeClr val="dk1"/>
                </a:solidFill>
                <a:latin typeface="Calibri"/>
                <a:ea typeface="Calibri"/>
                <a:cs typeface="Calibri"/>
                <a:sym typeface="Calibri"/>
              </a:rPr>
              <a:t>above (most projections)</a:t>
            </a:r>
            <a:endParaRPr b="1" dirty="0">
              <a:solidFill>
                <a:schemeClr val="dk1"/>
              </a:solidFill>
              <a:latin typeface="Calibri"/>
              <a:ea typeface="Calibri"/>
              <a:cs typeface="Calibri"/>
              <a:sym typeface="Calibri"/>
            </a:endParaRPr>
          </a:p>
        </p:txBody>
      </p:sp>
      <p:pic>
        <p:nvPicPr>
          <p:cNvPr id="87" name="Google Shape;87;p18"/>
          <p:cNvPicPr preferRelativeResize="0"/>
          <p:nvPr/>
        </p:nvPicPr>
        <p:blipFill>
          <a:blip r:embed="rId3">
            <a:alphaModFix/>
          </a:blip>
          <a:stretch>
            <a:fillRect/>
          </a:stretch>
        </p:blipFill>
        <p:spPr>
          <a:xfrm rot="10800000">
            <a:off x="7332967" y="2290101"/>
            <a:ext cx="330333" cy="1138900"/>
          </a:xfrm>
          <a:prstGeom prst="rect">
            <a:avLst/>
          </a:prstGeom>
          <a:noFill/>
          <a:ln>
            <a:noFill/>
          </a:ln>
        </p:spPr>
      </p:pic>
      <p:sp>
        <p:nvSpPr>
          <p:cNvPr id="88" name="Google Shape;88;p18"/>
          <p:cNvSpPr txBox="1"/>
          <p:nvPr/>
        </p:nvSpPr>
        <p:spPr>
          <a:xfrm>
            <a:off x="7696800" y="2551832"/>
            <a:ext cx="2288400" cy="308800"/>
          </a:xfrm>
          <a:prstGeom prst="rect">
            <a:avLst/>
          </a:prstGeom>
          <a:noFill/>
          <a:ln>
            <a:noFill/>
          </a:ln>
        </p:spPr>
        <p:txBody>
          <a:bodyPr spcFirstLastPara="1" wrap="square" lIns="121900" tIns="121900" rIns="121900" bIns="121900" anchor="t" anchorCtr="0">
            <a:noAutofit/>
          </a:bodyPr>
          <a:lstStyle/>
          <a:p>
            <a:r>
              <a:rPr lang="en-GB" sz="2400">
                <a:solidFill>
                  <a:srgbClr val="FF0000"/>
                </a:solidFill>
              </a:rPr>
              <a:t>Validity</a:t>
            </a:r>
            <a:endParaRPr sz="2400">
              <a:solidFill>
                <a:srgbClr val="FF0000"/>
              </a:solidFill>
            </a:endParaRPr>
          </a:p>
        </p:txBody>
      </p:sp>
      <p:pic>
        <p:nvPicPr>
          <p:cNvPr id="89" name="Google Shape;89;p18"/>
          <p:cNvPicPr preferRelativeResize="0"/>
          <p:nvPr/>
        </p:nvPicPr>
        <p:blipFill>
          <a:blip r:embed="rId3">
            <a:alphaModFix/>
          </a:blip>
          <a:stretch>
            <a:fillRect/>
          </a:stretch>
        </p:blipFill>
        <p:spPr>
          <a:xfrm rot="10800000">
            <a:off x="9797133" y="3781425"/>
            <a:ext cx="330333" cy="1996742"/>
          </a:xfrm>
          <a:prstGeom prst="rect">
            <a:avLst/>
          </a:prstGeom>
          <a:noFill/>
          <a:ln>
            <a:noFill/>
          </a:ln>
        </p:spPr>
      </p:pic>
      <p:sp>
        <p:nvSpPr>
          <p:cNvPr id="90" name="Google Shape;90;p18"/>
          <p:cNvSpPr txBox="1"/>
          <p:nvPr/>
        </p:nvSpPr>
        <p:spPr>
          <a:xfrm>
            <a:off x="10127467" y="4605765"/>
            <a:ext cx="2288400" cy="308800"/>
          </a:xfrm>
          <a:prstGeom prst="rect">
            <a:avLst/>
          </a:prstGeom>
          <a:noFill/>
          <a:ln>
            <a:noFill/>
          </a:ln>
        </p:spPr>
        <p:txBody>
          <a:bodyPr spcFirstLastPara="1" wrap="square" lIns="121900" tIns="121900" rIns="121900" bIns="121900" anchor="t" anchorCtr="0">
            <a:noAutofit/>
          </a:bodyPr>
          <a:lstStyle/>
          <a:p>
            <a:r>
              <a:rPr lang="en-GB" sz="2400">
                <a:solidFill>
                  <a:srgbClr val="FF0000"/>
                </a:solidFill>
              </a:rPr>
              <a:t>Properties</a:t>
            </a:r>
            <a:endParaRPr sz="2400">
              <a:solidFill>
                <a:srgbClr val="FF0000"/>
              </a:solidFill>
            </a:endParaRPr>
          </a:p>
        </p:txBody>
      </p:sp>
    </p:spTree>
    <p:extLst>
      <p:ext uri="{BB962C8B-B14F-4D97-AF65-F5344CB8AC3E}">
        <p14:creationId xmlns:p14="http://schemas.microsoft.com/office/powerpoint/2010/main" val="21067528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3392" y="5366396"/>
            <a:ext cx="10729192" cy="1673026"/>
          </a:xfrm>
        </p:spPr>
        <p:txBody>
          <a:bodyPr/>
          <a:lstStyle/>
          <a:p>
            <a:r>
              <a:rPr lang="nn-NO" altLang="nb-NO" sz="2400" b="1" dirty="0"/>
              <a:t>Frankfurt - Los Angeles </a:t>
            </a:r>
          </a:p>
          <a:p>
            <a:r>
              <a:rPr lang="de-DE" altLang="nb-NO" sz="2400" dirty="0" err="1" smtClean="0"/>
              <a:t>What</a:t>
            </a:r>
            <a:r>
              <a:rPr lang="de-DE" altLang="nb-NO" sz="2400" dirty="0" smtClean="0"/>
              <a:t> </a:t>
            </a:r>
            <a:r>
              <a:rPr lang="de-DE" altLang="nb-NO" sz="2400" dirty="0" err="1" smtClean="0"/>
              <a:t>looks</a:t>
            </a:r>
            <a:r>
              <a:rPr lang="de-DE" altLang="nb-NO" sz="2400" dirty="0" smtClean="0"/>
              <a:t> like a </a:t>
            </a:r>
            <a:r>
              <a:rPr lang="de-DE" altLang="nb-NO" sz="2400" dirty="0" err="1" smtClean="0"/>
              <a:t>detour</a:t>
            </a:r>
            <a:r>
              <a:rPr lang="de-DE" altLang="nb-NO" sz="2400" dirty="0" smtClean="0"/>
              <a:t> </a:t>
            </a:r>
            <a:r>
              <a:rPr lang="de-DE" altLang="nb-NO" sz="2400" dirty="0" err="1" smtClean="0"/>
              <a:t>over</a:t>
            </a:r>
            <a:r>
              <a:rPr lang="de-DE" altLang="nb-NO" sz="2400" dirty="0" smtClean="0"/>
              <a:t> </a:t>
            </a:r>
            <a:r>
              <a:rPr lang="de-DE" altLang="nb-NO" sz="2400" dirty="0" err="1" smtClean="0"/>
              <a:t>Greenland</a:t>
            </a:r>
            <a:r>
              <a:rPr lang="de-DE" altLang="nb-NO" sz="2400" dirty="0"/>
              <a:t>, </a:t>
            </a:r>
            <a:r>
              <a:rPr lang="de-DE" altLang="nb-NO" sz="2400" dirty="0" err="1" smtClean="0"/>
              <a:t>is</a:t>
            </a:r>
            <a:r>
              <a:rPr lang="de-DE" altLang="nb-NO" sz="2400" dirty="0" smtClean="0"/>
              <a:t> a </a:t>
            </a:r>
            <a:r>
              <a:rPr lang="de-DE" altLang="nb-NO" sz="2400" dirty="0" err="1" smtClean="0"/>
              <a:t>distance</a:t>
            </a:r>
            <a:r>
              <a:rPr lang="de-DE" altLang="nb-NO" sz="2400" dirty="0" smtClean="0"/>
              <a:t> </a:t>
            </a:r>
            <a:r>
              <a:rPr lang="de-DE" altLang="nb-NO" sz="2400" dirty="0" err="1" smtClean="0"/>
              <a:t>of</a:t>
            </a:r>
            <a:r>
              <a:rPr lang="de-DE" altLang="nb-NO" sz="2400" dirty="0" smtClean="0"/>
              <a:t> </a:t>
            </a:r>
            <a:r>
              <a:rPr lang="de-DE" altLang="nb-NO" sz="2400" dirty="0"/>
              <a:t>9300 km </a:t>
            </a:r>
            <a:r>
              <a:rPr lang="de-DE" altLang="nb-NO" sz="2400" dirty="0" err="1" smtClean="0"/>
              <a:t>and</a:t>
            </a:r>
            <a:r>
              <a:rPr lang="de-DE" altLang="nb-NO" sz="2400" dirty="0" smtClean="0"/>
              <a:t> </a:t>
            </a:r>
            <a:r>
              <a:rPr lang="de-DE" altLang="nb-NO" sz="2400" dirty="0" err="1" smtClean="0"/>
              <a:t>more</a:t>
            </a:r>
            <a:r>
              <a:rPr lang="de-DE" altLang="nb-NO" sz="2400" dirty="0" smtClean="0"/>
              <a:t> </a:t>
            </a:r>
            <a:r>
              <a:rPr lang="de-DE" altLang="nb-NO" sz="2400" dirty="0" err="1" smtClean="0"/>
              <a:t>than</a:t>
            </a:r>
            <a:r>
              <a:rPr lang="de-DE" altLang="nb-NO" sz="2400" dirty="0" smtClean="0"/>
              <a:t> 1000</a:t>
            </a:r>
            <a:r>
              <a:rPr lang="de-DE" altLang="nb-NO" sz="2400" dirty="0"/>
              <a:t> km </a:t>
            </a:r>
            <a:r>
              <a:rPr lang="de-DE" altLang="nb-NO" sz="2400" dirty="0" err="1" smtClean="0"/>
              <a:t>shorter</a:t>
            </a:r>
            <a:r>
              <a:rPr lang="de-DE" altLang="nb-NO" sz="2400" dirty="0" smtClean="0"/>
              <a:t> </a:t>
            </a:r>
            <a:r>
              <a:rPr lang="de-DE" altLang="nb-NO" sz="2400" dirty="0" err="1" smtClean="0"/>
              <a:t>than</a:t>
            </a:r>
            <a:r>
              <a:rPr lang="de-DE" altLang="nb-NO" sz="2400" dirty="0" smtClean="0"/>
              <a:t> </a:t>
            </a:r>
            <a:r>
              <a:rPr lang="de-DE" altLang="nb-NO" sz="2400" dirty="0" err="1" smtClean="0"/>
              <a:t>the</a:t>
            </a:r>
            <a:r>
              <a:rPr lang="de-DE" altLang="nb-NO" sz="2400" dirty="0" smtClean="0"/>
              <a:t> "</a:t>
            </a:r>
            <a:r>
              <a:rPr lang="de-DE" altLang="nb-NO" sz="2400" dirty="0" err="1" smtClean="0"/>
              <a:t>directe</a:t>
            </a:r>
            <a:r>
              <a:rPr lang="de-DE" altLang="nb-NO" sz="2400" dirty="0"/>
              <a:t>" </a:t>
            </a:r>
            <a:r>
              <a:rPr lang="de-DE" altLang="nb-NO" sz="2400" dirty="0" err="1" smtClean="0"/>
              <a:t>violet</a:t>
            </a:r>
            <a:r>
              <a:rPr lang="de-DE" altLang="nb-NO" sz="2400" dirty="0" smtClean="0"/>
              <a:t> </a:t>
            </a:r>
            <a:r>
              <a:rPr lang="de-DE" altLang="nb-NO" sz="2400" dirty="0" err="1" smtClean="0"/>
              <a:t>line</a:t>
            </a:r>
            <a:r>
              <a:rPr lang="de-DE" altLang="nb-NO" sz="2400" dirty="0" smtClean="0"/>
              <a:t> = 10600</a:t>
            </a:r>
            <a:r>
              <a:rPr lang="de-DE" altLang="nb-NO" sz="2400" dirty="0"/>
              <a:t> km.</a:t>
            </a:r>
            <a:endParaRPr lang="nn-NO" altLang="nb-NO" sz="2400" dirty="0"/>
          </a:p>
        </p:txBody>
      </p:sp>
      <p:pic>
        <p:nvPicPr>
          <p:cNvPr id="98308" name="Picture 2" descr="Vergleich der Flugroute auf dem Grosskreis und der &quot;direkten&quot; Linie auf der Kar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08" y="1925341"/>
            <a:ext cx="6833778" cy="3280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9" name="Picture 2" descr="Vergleich der Flugroute auf dem Großkreis und der &quot;direkten&quot; Linie auf der Erdkug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0779" y="1907870"/>
            <a:ext cx="3319757" cy="3293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p:nvSpPr>
        <p:spPr bwMode="auto">
          <a:xfrm>
            <a:off x="-168696" y="80481"/>
            <a:ext cx="11305256"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nb-NO" altLang="nb-NO" kern="0" dirty="0" smtClean="0"/>
              <a:t>Great-</a:t>
            </a:r>
            <a:r>
              <a:rPr lang="nb-NO" altLang="nb-NO" kern="0" dirty="0" err="1" smtClean="0"/>
              <a:t>circle</a:t>
            </a:r>
            <a:r>
              <a:rPr lang="nb-NO" altLang="nb-NO" kern="0" dirty="0" smtClean="0"/>
              <a:t> </a:t>
            </a:r>
            <a:r>
              <a:rPr lang="nb-NO" altLang="nb-NO" kern="0" dirty="0"/>
              <a:t>&lt;-&gt; </a:t>
            </a:r>
            <a:r>
              <a:rPr lang="nb-NO" altLang="nb-NO" kern="0" dirty="0" err="1" smtClean="0"/>
              <a:t>Loxodrome</a:t>
            </a:r>
            <a:r>
              <a:rPr lang="nb-NO" altLang="nb-NO" kern="0" dirty="0" smtClean="0"/>
              <a:t>  </a:t>
            </a:r>
            <a:r>
              <a:rPr lang="nb-NO" altLang="nb-NO" sz="2800" kern="0" dirty="0" smtClean="0"/>
              <a:t>(</a:t>
            </a:r>
            <a:r>
              <a:rPr lang="nb-NO" altLang="nb-NO" sz="2800" kern="0" dirty="0" err="1" smtClean="0"/>
              <a:t>digression</a:t>
            </a:r>
            <a:r>
              <a:rPr lang="nb-NO" altLang="nb-NO" sz="2800" kern="0" dirty="0" smtClean="0"/>
              <a:t>)</a:t>
            </a:r>
            <a:endParaRPr lang="nb-NO" altLang="nb-NO" sz="2800" kern="0" dirty="0"/>
          </a:p>
        </p:txBody>
      </p:sp>
      <p:sp>
        <p:nvSpPr>
          <p:cNvPr id="7" name="TextBox 6"/>
          <p:cNvSpPr txBox="1"/>
          <p:nvPr/>
        </p:nvSpPr>
        <p:spPr>
          <a:xfrm>
            <a:off x="479376" y="908721"/>
            <a:ext cx="11305256" cy="830997"/>
          </a:xfrm>
          <a:prstGeom prst="rect">
            <a:avLst/>
          </a:prstGeom>
          <a:noFill/>
        </p:spPr>
        <p:txBody>
          <a:bodyPr wrap="square" rtlCol="0">
            <a:spAutoFit/>
          </a:bodyPr>
          <a:lstStyle/>
          <a:p>
            <a:r>
              <a:rPr lang="en-GB" sz="2400" dirty="0" smtClean="0"/>
              <a:t>A great circle is the shortest way between two points on sphere’s surface.</a:t>
            </a:r>
          </a:p>
          <a:p>
            <a:r>
              <a:rPr lang="en-GB" sz="2400" dirty="0" smtClean="0"/>
              <a:t>On a map this is (normally) not the straight line between endpoints</a:t>
            </a:r>
            <a:endParaRPr lang="en-GB" sz="2400" dirty="0"/>
          </a:p>
        </p:txBody>
      </p:sp>
    </p:spTree>
    <p:extLst>
      <p:ext uri="{BB962C8B-B14F-4D97-AF65-F5344CB8AC3E}">
        <p14:creationId xmlns:p14="http://schemas.microsoft.com/office/powerpoint/2010/main" val="2309037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83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424"/>
            <a:ext cx="8229600" cy="1143000"/>
          </a:xfrm>
        </p:spPr>
        <p:txBody>
          <a:bodyPr/>
          <a:lstStyle/>
          <a:p>
            <a:r>
              <a:rPr lang="nn-NO" dirty="0" smtClean="0"/>
              <a:t>What is a Geodetic </a:t>
            </a:r>
            <a:r>
              <a:rPr lang="nn-NO" dirty="0"/>
              <a:t>line?</a:t>
            </a:r>
            <a:endParaRPr lang="en-US" dirty="0"/>
          </a:p>
        </p:txBody>
      </p:sp>
      <p:pic>
        <p:nvPicPr>
          <p:cNvPr id="7" name="Picture 6"/>
          <p:cNvPicPr>
            <a:picLocks noChangeAspect="1"/>
          </p:cNvPicPr>
          <p:nvPr/>
        </p:nvPicPr>
        <p:blipFill>
          <a:blip r:embed="rId2"/>
          <a:stretch>
            <a:fillRect/>
          </a:stretch>
        </p:blipFill>
        <p:spPr>
          <a:xfrm>
            <a:off x="5611663" y="1484785"/>
            <a:ext cx="5373161" cy="4535785"/>
          </a:xfrm>
          <a:prstGeom prst="rect">
            <a:avLst/>
          </a:prstGeom>
        </p:spPr>
      </p:pic>
      <p:cxnSp>
        <p:nvCxnSpPr>
          <p:cNvPr id="5" name="Straight Connector 4"/>
          <p:cNvCxnSpPr/>
          <p:nvPr/>
        </p:nvCxnSpPr>
        <p:spPr>
          <a:xfrm flipV="1">
            <a:off x="7021086" y="2413204"/>
            <a:ext cx="2258470" cy="6096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1775520" y="980728"/>
            <a:ext cx="4171950" cy="381000"/>
          </a:xfrm>
          <a:prstGeom prst="rect">
            <a:avLst/>
          </a:prstGeom>
        </p:spPr>
      </p:pic>
      <p:pic>
        <p:nvPicPr>
          <p:cNvPr id="6" name="Picture 5"/>
          <p:cNvPicPr>
            <a:picLocks noChangeAspect="1"/>
          </p:cNvPicPr>
          <p:nvPr/>
        </p:nvPicPr>
        <p:blipFill>
          <a:blip r:embed="rId4"/>
          <a:stretch>
            <a:fillRect/>
          </a:stretch>
        </p:blipFill>
        <p:spPr>
          <a:xfrm>
            <a:off x="5251623" y="6309321"/>
            <a:ext cx="6677025" cy="428625"/>
          </a:xfrm>
          <a:prstGeom prst="rect">
            <a:avLst/>
          </a:prstGeom>
        </p:spPr>
      </p:pic>
      <p:sp>
        <p:nvSpPr>
          <p:cNvPr id="10" name="TextBox 9"/>
          <p:cNvSpPr txBox="1"/>
          <p:nvPr/>
        </p:nvSpPr>
        <p:spPr>
          <a:xfrm>
            <a:off x="407367" y="1759459"/>
            <a:ext cx="4844255" cy="3785652"/>
          </a:xfrm>
          <a:prstGeom prst="rect">
            <a:avLst/>
          </a:prstGeom>
          <a:noFill/>
        </p:spPr>
        <p:txBody>
          <a:bodyPr wrap="square" rtlCol="0">
            <a:spAutoFit/>
          </a:bodyPr>
          <a:lstStyle/>
          <a:p>
            <a:r>
              <a:rPr lang="en-US" sz="2000" dirty="0" smtClean="0"/>
              <a:t>The «great circle» is mostly impossible to calculate on an ellipsoid.</a:t>
            </a:r>
          </a:p>
          <a:p>
            <a:endParaRPr lang="en-US" sz="2000" dirty="0" smtClean="0"/>
          </a:p>
          <a:p>
            <a:r>
              <a:rPr lang="en-US" sz="2000" dirty="0" smtClean="0"/>
              <a:t>A plane containing the ellipsoid normal of A will (usually) not contain the normal of B. </a:t>
            </a:r>
            <a:r>
              <a:rPr lang="en-US" dirty="0" smtClean="0"/>
              <a:t>(exceptions)</a:t>
            </a:r>
          </a:p>
          <a:p>
            <a:endParaRPr lang="en-US" sz="2000" dirty="0" smtClean="0"/>
          </a:p>
          <a:p>
            <a:r>
              <a:rPr lang="en-US" sz="2000" dirty="0" smtClean="0"/>
              <a:t>The plane of A’s normal to ellipsoid intersecting B, creates a normal section.</a:t>
            </a:r>
          </a:p>
          <a:p>
            <a:endParaRPr lang="en-US" sz="2000" dirty="0" smtClean="0"/>
          </a:p>
          <a:p>
            <a:r>
              <a:rPr lang="en-US" sz="2000" dirty="0" smtClean="0"/>
              <a:t>The corresponding normal section from B will be different.</a:t>
            </a:r>
            <a:endParaRPr lang="en-US" sz="2000" dirty="0"/>
          </a:p>
        </p:txBody>
      </p:sp>
      <p:sp>
        <p:nvSpPr>
          <p:cNvPr id="3" name="TextBox 2"/>
          <p:cNvSpPr txBox="1"/>
          <p:nvPr/>
        </p:nvSpPr>
        <p:spPr>
          <a:xfrm>
            <a:off x="407367" y="6020570"/>
            <a:ext cx="4248473" cy="369332"/>
          </a:xfrm>
          <a:prstGeom prst="rect">
            <a:avLst/>
          </a:prstGeom>
          <a:noFill/>
        </p:spPr>
        <p:txBody>
          <a:bodyPr wrap="square" rtlCol="0">
            <a:spAutoFit/>
          </a:bodyPr>
          <a:lstStyle/>
          <a:p>
            <a:r>
              <a:rPr lang="en-US" dirty="0" smtClean="0">
                <a:solidFill>
                  <a:srgbClr val="FF0000"/>
                </a:solidFill>
              </a:rPr>
              <a:t>None of them can be the shortest line</a:t>
            </a:r>
            <a:endParaRPr lang="nn-NO" dirty="0">
              <a:solidFill>
                <a:srgbClr val="FF0000"/>
              </a:solidFill>
            </a:endParaRPr>
          </a:p>
        </p:txBody>
      </p:sp>
    </p:spTree>
    <p:extLst>
      <p:ext uri="{BB962C8B-B14F-4D97-AF65-F5344CB8AC3E}">
        <p14:creationId xmlns:p14="http://schemas.microsoft.com/office/powerpoint/2010/main" val="396035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4008D7-62D9-4989-A38A-6EF963A4B248}"/>
              </a:ext>
            </a:extLst>
          </p:cNvPr>
          <p:cNvPicPr>
            <a:picLocks noChangeAspect="1"/>
          </p:cNvPicPr>
          <p:nvPr/>
        </p:nvPicPr>
        <p:blipFill>
          <a:blip r:embed="rId2"/>
          <a:stretch>
            <a:fillRect/>
          </a:stretch>
        </p:blipFill>
        <p:spPr>
          <a:xfrm>
            <a:off x="26627" y="1124744"/>
            <a:ext cx="5530564" cy="5428877"/>
          </a:xfrm>
          <a:prstGeom prst="rect">
            <a:avLst/>
          </a:prstGeom>
        </p:spPr>
      </p:pic>
      <p:sp>
        <p:nvSpPr>
          <p:cNvPr id="2" name="Title 1"/>
          <p:cNvSpPr>
            <a:spLocks noGrp="1"/>
          </p:cNvSpPr>
          <p:nvPr>
            <p:ph type="title"/>
          </p:nvPr>
        </p:nvSpPr>
        <p:spPr/>
        <p:txBody>
          <a:bodyPr>
            <a:normAutofit/>
          </a:bodyPr>
          <a:lstStyle/>
          <a:p>
            <a:r>
              <a:rPr lang="nn-NO" dirty="0" smtClean="0">
                <a:latin typeface="Calibri" panose="020F0502020204030204" pitchFamily="34" charset="0"/>
              </a:rPr>
              <a:t>Normal section and geodetic </a:t>
            </a:r>
            <a:r>
              <a:rPr lang="nn-NO" dirty="0">
                <a:latin typeface="Calibri" panose="020F0502020204030204" pitchFamily="34" charset="0"/>
              </a:rPr>
              <a:t>line</a:t>
            </a:r>
            <a:r>
              <a:rPr lang="nn-NO" dirty="0"/>
              <a:t/>
            </a:r>
            <a:br>
              <a:rPr lang="nn-NO" dirty="0"/>
            </a:br>
            <a:endParaRPr lang="en-US" dirty="0"/>
          </a:p>
        </p:txBody>
      </p:sp>
      <p:sp>
        <p:nvSpPr>
          <p:cNvPr id="6" name="Content Placeholder 2"/>
          <p:cNvSpPr>
            <a:spLocks noGrp="1"/>
          </p:cNvSpPr>
          <p:nvPr>
            <p:ph idx="1"/>
          </p:nvPr>
        </p:nvSpPr>
        <p:spPr>
          <a:xfrm>
            <a:off x="5735960" y="1024461"/>
            <a:ext cx="6192688" cy="5749850"/>
          </a:xfrm>
        </p:spPr>
        <p:txBody>
          <a:bodyPr>
            <a:normAutofit fontScale="92500" lnSpcReduction="10000"/>
          </a:bodyPr>
          <a:lstStyle/>
          <a:p>
            <a:pPr marL="0" indent="0">
              <a:buNone/>
            </a:pPr>
            <a:r>
              <a:rPr lang="en-US" b="1" dirty="0"/>
              <a:t>Figure 1.5 </a:t>
            </a:r>
            <a:r>
              <a:rPr lang="en-US" dirty="0"/>
              <a:t>The lower heavy curve </a:t>
            </a:r>
            <a:r>
              <a:rPr lang="en-US" dirty="0" smtClean="0"/>
              <a:t>is the </a:t>
            </a:r>
            <a:r>
              <a:rPr lang="en-US" dirty="0"/>
              <a:t>normal section from </a:t>
            </a:r>
            <a:r>
              <a:rPr lang="en-US" i="1" dirty="0"/>
              <a:t>A </a:t>
            </a:r>
            <a:r>
              <a:rPr lang="en-US" dirty="0"/>
              <a:t>to </a:t>
            </a:r>
            <a:r>
              <a:rPr lang="en-US" i="1" dirty="0"/>
              <a:t>B</a:t>
            </a:r>
            <a:r>
              <a:rPr lang="en-US" dirty="0"/>
              <a:t>, </a:t>
            </a:r>
            <a:r>
              <a:rPr lang="en-US" dirty="0" smtClean="0"/>
              <a:t>the upper </a:t>
            </a:r>
            <a:r>
              <a:rPr lang="en-US" dirty="0"/>
              <a:t>heavy curve is the </a:t>
            </a:r>
            <a:r>
              <a:rPr lang="en-US" dirty="0" smtClean="0"/>
              <a:t>normal section </a:t>
            </a:r>
            <a:r>
              <a:rPr lang="en-US" dirty="0"/>
              <a:t>from </a:t>
            </a:r>
            <a:r>
              <a:rPr lang="en-US" i="1" dirty="0"/>
              <a:t>B </a:t>
            </a:r>
            <a:r>
              <a:rPr lang="en-US" dirty="0"/>
              <a:t>to </a:t>
            </a:r>
            <a:r>
              <a:rPr lang="en-US" i="1" dirty="0"/>
              <a:t>A</a:t>
            </a:r>
            <a:r>
              <a:rPr lang="en-US" dirty="0"/>
              <a:t>, and the </a:t>
            </a:r>
            <a:r>
              <a:rPr lang="en-US" b="1" i="1" dirty="0" smtClean="0"/>
              <a:t>heavy curve </a:t>
            </a:r>
            <a:r>
              <a:rPr lang="en-US" b="1" i="1" dirty="0"/>
              <a:t>in between is the </a:t>
            </a:r>
            <a:r>
              <a:rPr lang="en-US" b="1" i="1" dirty="0" smtClean="0"/>
              <a:t>geodesic </a:t>
            </a:r>
            <a:r>
              <a:rPr lang="en-US" dirty="0" smtClean="0"/>
              <a:t>between </a:t>
            </a:r>
            <a:r>
              <a:rPr lang="en-US" i="1" dirty="0"/>
              <a:t>A </a:t>
            </a:r>
            <a:r>
              <a:rPr lang="en-US" dirty="0"/>
              <a:t>and </a:t>
            </a:r>
            <a:r>
              <a:rPr lang="en-US" i="1" dirty="0"/>
              <a:t>B</a:t>
            </a:r>
            <a:r>
              <a:rPr lang="en-US" dirty="0"/>
              <a:t>. </a:t>
            </a:r>
            <a:endParaRPr lang="en-US" dirty="0" smtClean="0"/>
          </a:p>
          <a:p>
            <a:pPr marL="0" indent="0">
              <a:buNone/>
            </a:pPr>
            <a:r>
              <a:rPr lang="en-US" dirty="0" smtClean="0"/>
              <a:t>It </a:t>
            </a:r>
            <a:r>
              <a:rPr lang="en-US" dirty="0"/>
              <a:t>is the same </a:t>
            </a:r>
            <a:r>
              <a:rPr lang="en-US" dirty="0" smtClean="0"/>
              <a:t>in both </a:t>
            </a:r>
            <a:r>
              <a:rPr lang="en-US" dirty="0"/>
              <a:t>directions. </a:t>
            </a:r>
            <a:endParaRPr lang="en-US" dirty="0" smtClean="0"/>
          </a:p>
          <a:p>
            <a:pPr marL="0" indent="0">
              <a:buNone/>
            </a:pPr>
            <a:r>
              <a:rPr lang="en-US" dirty="0" smtClean="0"/>
              <a:t>We </a:t>
            </a:r>
            <a:r>
              <a:rPr lang="en-US" dirty="0"/>
              <a:t>assume to be </a:t>
            </a:r>
            <a:r>
              <a:rPr lang="en-US" dirty="0" smtClean="0"/>
              <a:t>on the </a:t>
            </a:r>
            <a:r>
              <a:rPr lang="en-US" dirty="0"/>
              <a:t>northern hemisphere. </a:t>
            </a:r>
            <a:endParaRPr lang="en-US" dirty="0" smtClean="0"/>
          </a:p>
          <a:p>
            <a:pPr marL="0" indent="0">
              <a:buNone/>
            </a:pPr>
            <a:endParaRPr lang="en-US" dirty="0"/>
          </a:p>
          <a:p>
            <a:pPr marL="0" indent="0">
              <a:buNone/>
            </a:pPr>
            <a:r>
              <a:rPr lang="en-US" dirty="0" smtClean="0"/>
              <a:t>The thin lines </a:t>
            </a:r>
            <a:r>
              <a:rPr lang="en-US" dirty="0"/>
              <a:t>indicate short normal sections </a:t>
            </a:r>
            <a:r>
              <a:rPr lang="en-US" dirty="0" smtClean="0"/>
              <a:t>as defined </a:t>
            </a:r>
            <a:r>
              <a:rPr lang="en-US" dirty="0"/>
              <a:t>by using a theodolite </a:t>
            </a:r>
            <a:r>
              <a:rPr lang="en-US" dirty="0" smtClean="0"/>
              <a:t>for setting </a:t>
            </a:r>
            <a:r>
              <a:rPr lang="en-US" dirty="0"/>
              <a:t>out a straight line between </a:t>
            </a:r>
            <a:r>
              <a:rPr lang="en-US" i="1" dirty="0" smtClean="0"/>
              <a:t>A </a:t>
            </a:r>
            <a:r>
              <a:rPr lang="en-US" dirty="0" smtClean="0"/>
              <a:t>and </a:t>
            </a:r>
            <a:r>
              <a:rPr lang="en-US" i="1" dirty="0"/>
              <a:t>B</a:t>
            </a:r>
            <a:r>
              <a:rPr lang="en-US" dirty="0"/>
              <a:t>. If the number of setups </a:t>
            </a:r>
            <a:r>
              <a:rPr lang="en-US" dirty="0" smtClean="0"/>
              <a:t>tends to </a:t>
            </a:r>
            <a:r>
              <a:rPr lang="en-US" dirty="0"/>
              <a:t>infinity and the distance </a:t>
            </a:r>
            <a:r>
              <a:rPr lang="en-US" dirty="0" smtClean="0"/>
              <a:t>between the </a:t>
            </a:r>
            <a:r>
              <a:rPr lang="en-US" dirty="0"/>
              <a:t>setup points tends to zero </a:t>
            </a:r>
            <a:r>
              <a:rPr lang="en-US" dirty="0" smtClean="0"/>
              <a:t>the short </a:t>
            </a:r>
            <a:r>
              <a:rPr lang="en-US" dirty="0"/>
              <a:t>normal sections will collapse </a:t>
            </a:r>
            <a:r>
              <a:rPr lang="en-US" dirty="0" smtClean="0"/>
              <a:t>to a </a:t>
            </a:r>
            <a:r>
              <a:rPr lang="en-US" dirty="0"/>
              <a:t>single curve, viz. the geodesic</a:t>
            </a:r>
          </a:p>
        </p:txBody>
      </p:sp>
    </p:spTree>
    <p:extLst>
      <p:ext uri="{BB962C8B-B14F-4D97-AF65-F5344CB8AC3E}">
        <p14:creationId xmlns:p14="http://schemas.microsoft.com/office/powerpoint/2010/main" val="1063565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0500" y="1616075"/>
            <a:ext cx="3038475" cy="4351338"/>
          </a:xfrm>
        </p:spPr>
        <p:txBody>
          <a:bodyPr>
            <a:normAutofit/>
          </a:bodyPr>
          <a:lstStyle/>
          <a:p>
            <a:pPr marL="0" indent="0">
              <a:buNone/>
            </a:pPr>
            <a:r>
              <a:rPr lang="nb-NO" sz="2000" dirty="0" err="1" smtClean="0"/>
              <a:t>While</a:t>
            </a:r>
            <a:r>
              <a:rPr lang="nb-NO" sz="2000" dirty="0" smtClean="0"/>
              <a:t> super </a:t>
            </a:r>
            <a:r>
              <a:rPr lang="nb-NO" sz="2000" dirty="0" err="1" smtClean="0"/>
              <a:t>common</a:t>
            </a:r>
            <a:r>
              <a:rPr lang="nb-NO" sz="2000" dirty="0" smtClean="0"/>
              <a:t>, </a:t>
            </a:r>
            <a:r>
              <a:rPr lang="nb-NO" sz="2000" dirty="0" err="1" smtClean="0"/>
              <a:t>the</a:t>
            </a:r>
            <a:r>
              <a:rPr lang="nb-NO" sz="2000" dirty="0" smtClean="0"/>
              <a:t> global </a:t>
            </a:r>
            <a:r>
              <a:rPr lang="nb-NO" sz="2000" dirty="0" err="1" smtClean="0"/>
              <a:t>mercator</a:t>
            </a:r>
            <a:r>
              <a:rPr lang="nb-NO" sz="2000" dirty="0" smtClean="0"/>
              <a:t> </a:t>
            </a:r>
            <a:r>
              <a:rPr lang="nb-NO" sz="2000" dirty="0" err="1" smtClean="0"/>
              <a:t>projection</a:t>
            </a:r>
            <a:r>
              <a:rPr lang="nb-NO" sz="2000" dirty="0" smtClean="0"/>
              <a:t> is terrible at </a:t>
            </a:r>
            <a:r>
              <a:rPr lang="nb-NO" sz="2000" dirty="0" err="1" smtClean="0"/>
              <a:t>keeping</a:t>
            </a:r>
            <a:r>
              <a:rPr lang="nb-NO" sz="2000" dirty="0" smtClean="0"/>
              <a:t> areas, </a:t>
            </a:r>
            <a:r>
              <a:rPr lang="nb-NO" sz="2000" dirty="0" err="1" smtClean="0"/>
              <a:t>making</a:t>
            </a:r>
            <a:r>
              <a:rPr lang="nb-NO" sz="2000" dirty="0" smtClean="0"/>
              <a:t> </a:t>
            </a:r>
            <a:r>
              <a:rPr lang="nb-NO" sz="2000" dirty="0" err="1" smtClean="0"/>
              <a:t>equatorial</a:t>
            </a:r>
            <a:r>
              <a:rPr lang="nb-NO" sz="2000" dirty="0" smtClean="0"/>
              <a:t> </a:t>
            </a:r>
            <a:r>
              <a:rPr lang="nb-NO" sz="2000" dirty="0" err="1" smtClean="0"/>
              <a:t>countries</a:t>
            </a:r>
            <a:r>
              <a:rPr lang="nb-NO" sz="2000" dirty="0" smtClean="0"/>
              <a:t> </a:t>
            </a:r>
            <a:r>
              <a:rPr lang="nb-NO" sz="2000" dirty="0" err="1" smtClean="0"/>
              <a:t>look</a:t>
            </a:r>
            <a:r>
              <a:rPr lang="nb-NO" sz="2000" dirty="0" smtClean="0"/>
              <a:t> </a:t>
            </a:r>
            <a:r>
              <a:rPr lang="nb-NO" sz="2000" dirty="0" err="1" smtClean="0"/>
              <a:t>minuscule</a:t>
            </a:r>
            <a:r>
              <a:rPr lang="nb-NO" sz="2000" dirty="0" smtClean="0"/>
              <a:t> </a:t>
            </a:r>
            <a:r>
              <a:rPr lang="nb-NO" sz="2000" dirty="0" err="1" smtClean="0"/>
              <a:t>compared</a:t>
            </a:r>
            <a:r>
              <a:rPr lang="nb-NO" sz="2000" dirty="0" smtClean="0"/>
              <a:t> to </a:t>
            </a:r>
            <a:r>
              <a:rPr lang="nb-NO" sz="2000" dirty="0" err="1" smtClean="0"/>
              <a:t>higher</a:t>
            </a:r>
            <a:r>
              <a:rPr lang="nb-NO" sz="2000" dirty="0" smtClean="0"/>
              <a:t> latitude </a:t>
            </a:r>
            <a:r>
              <a:rPr lang="nb-NO" sz="2000" dirty="0" err="1" smtClean="0"/>
              <a:t>ones</a:t>
            </a:r>
            <a:r>
              <a:rPr lang="nb-NO" sz="2000" dirty="0" smtClean="0"/>
              <a:t>!</a:t>
            </a:r>
          </a:p>
          <a:p>
            <a:pPr marL="0" indent="0">
              <a:buNone/>
            </a:pPr>
            <a:endParaRPr lang="nb-NO" sz="2000" dirty="0"/>
          </a:p>
          <a:p>
            <a:pPr marL="0" indent="0">
              <a:buNone/>
            </a:pPr>
            <a:r>
              <a:rPr lang="nb-NO" sz="2000" dirty="0" smtClean="0"/>
              <a:t>See </a:t>
            </a:r>
            <a:r>
              <a:rPr lang="nb-NO" sz="2000" dirty="0" smtClean="0">
                <a:hlinkClick r:id="rId2"/>
              </a:rPr>
              <a:t>https://thetruesize.com/</a:t>
            </a:r>
            <a:r>
              <a:rPr lang="nb-NO" sz="2000" dirty="0" smtClean="0"/>
              <a:t> </a:t>
            </a:r>
            <a:endParaRPr lang="en-US" sz="2000" dirty="0"/>
          </a:p>
        </p:txBody>
      </p:sp>
      <p:pic>
        <p:nvPicPr>
          <p:cNvPr id="4" name="Picture 3"/>
          <p:cNvPicPr>
            <a:picLocks noChangeAspect="1"/>
          </p:cNvPicPr>
          <p:nvPr/>
        </p:nvPicPr>
        <p:blipFill>
          <a:blip r:embed="rId3"/>
          <a:stretch>
            <a:fillRect/>
          </a:stretch>
        </p:blipFill>
        <p:spPr>
          <a:xfrm>
            <a:off x="3322987" y="137658"/>
            <a:ext cx="8869013" cy="6506483"/>
          </a:xfrm>
          <a:prstGeom prst="rect">
            <a:avLst/>
          </a:prstGeom>
        </p:spPr>
      </p:pic>
    </p:spTree>
    <p:extLst>
      <p:ext uri="{BB962C8B-B14F-4D97-AF65-F5344CB8AC3E}">
        <p14:creationId xmlns:p14="http://schemas.microsoft.com/office/powerpoint/2010/main" val="1488362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nimated Maps Reveal the True Size of Countries (and Show ..."/>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79524" y="0"/>
            <a:ext cx="9578975" cy="682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3387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Basic Projection Techniques</a:t>
            </a:r>
            <a:endParaRPr/>
          </a:p>
        </p:txBody>
      </p:sp>
      <p:sp>
        <p:nvSpPr>
          <p:cNvPr id="96" name="Google Shape;96;p19"/>
          <p:cNvSpPr txBox="1">
            <a:spLocks noGrp="1"/>
          </p:cNvSpPr>
          <p:nvPr>
            <p:ph type="body" idx="1"/>
          </p:nvPr>
        </p:nvSpPr>
        <p:spPr>
          <a:xfrm>
            <a:off x="415600" y="1536633"/>
            <a:ext cx="6972400" cy="4555200"/>
          </a:xfrm>
          <a:prstGeom prst="rect">
            <a:avLst/>
          </a:prstGeom>
        </p:spPr>
        <p:txBody>
          <a:bodyPr spcFirstLastPara="1" vert="horz" wrap="square" lIns="121900" tIns="121900" rIns="121900" bIns="121900" rtlCol="0" anchor="t" anchorCtr="0">
            <a:normAutofit fontScale="70000" lnSpcReduction="20000"/>
          </a:bodyPr>
          <a:lstStyle/>
          <a:p>
            <a:pPr indent="0">
              <a:buNone/>
            </a:pPr>
            <a:r>
              <a:rPr lang="en-GB"/>
              <a:t>An imaginary ‘piece of paper’ is placed in a certain way over the surface, and points are mapped to it</a:t>
            </a:r>
            <a:endParaRPr/>
          </a:p>
          <a:p>
            <a:pPr indent="0">
              <a:spcBef>
                <a:spcPts val="1600"/>
              </a:spcBef>
              <a:buNone/>
            </a:pPr>
            <a:endParaRPr/>
          </a:p>
          <a:p>
            <a:pPr indent="-422899">
              <a:lnSpc>
                <a:spcPct val="100000"/>
              </a:lnSpc>
              <a:spcBef>
                <a:spcPts val="1600"/>
              </a:spcBef>
              <a:buSzPct val="100000"/>
            </a:pPr>
            <a:r>
              <a:rPr lang="en-GB"/>
              <a:t>Azimuthal — the ‘piece of paper’ is flat, this is usually used over Polar areas</a:t>
            </a:r>
            <a:endParaRPr/>
          </a:p>
          <a:p>
            <a:pPr indent="0">
              <a:lnSpc>
                <a:spcPct val="100000"/>
              </a:lnSpc>
              <a:spcBef>
                <a:spcPts val="1600"/>
              </a:spcBef>
              <a:buNone/>
            </a:pPr>
            <a:endParaRPr/>
          </a:p>
          <a:p>
            <a:pPr indent="-422899">
              <a:lnSpc>
                <a:spcPct val="100000"/>
              </a:lnSpc>
              <a:spcBef>
                <a:spcPts val="1600"/>
              </a:spcBef>
              <a:buSzPct val="100000"/>
            </a:pPr>
            <a:r>
              <a:rPr lang="en-GB"/>
              <a:t>Conical — the ‘piece of paper’ is rolled into a cone, this is usually used in mid-latitude areas (approximately 20° – 60° North and South)</a:t>
            </a:r>
            <a:endParaRPr/>
          </a:p>
          <a:p>
            <a:pPr indent="0">
              <a:lnSpc>
                <a:spcPct val="100000"/>
              </a:lnSpc>
              <a:spcBef>
                <a:spcPts val="1600"/>
              </a:spcBef>
              <a:buNone/>
            </a:pPr>
            <a:endParaRPr/>
          </a:p>
          <a:p>
            <a:pPr indent="-422899">
              <a:lnSpc>
                <a:spcPct val="100000"/>
              </a:lnSpc>
              <a:spcBef>
                <a:spcPts val="1600"/>
              </a:spcBef>
              <a:buSzPct val="100000"/>
            </a:pPr>
            <a:r>
              <a:rPr lang="en-GB"/>
              <a:t>Cylindrical — the ‘piece of paper’ is rolled into a cylinder, this is usually used over Equatorial areas or for World Maps</a:t>
            </a:r>
            <a:endParaRPr/>
          </a:p>
        </p:txBody>
      </p:sp>
      <p:pic>
        <p:nvPicPr>
          <p:cNvPr id="97" name="Google Shape;97;p19"/>
          <p:cNvPicPr preferRelativeResize="0"/>
          <p:nvPr/>
        </p:nvPicPr>
        <p:blipFill>
          <a:blip r:embed="rId3">
            <a:alphaModFix/>
          </a:blip>
          <a:stretch>
            <a:fillRect/>
          </a:stretch>
        </p:blipFill>
        <p:spPr>
          <a:xfrm>
            <a:off x="9698251" y="268433"/>
            <a:ext cx="1712800" cy="2088800"/>
          </a:xfrm>
          <a:prstGeom prst="rect">
            <a:avLst/>
          </a:prstGeom>
          <a:noFill/>
          <a:ln>
            <a:noFill/>
          </a:ln>
        </p:spPr>
      </p:pic>
      <p:cxnSp>
        <p:nvCxnSpPr>
          <p:cNvPr id="98" name="Google Shape;98;p19"/>
          <p:cNvCxnSpPr/>
          <p:nvPr/>
        </p:nvCxnSpPr>
        <p:spPr>
          <a:xfrm rot="10800000" flipH="1">
            <a:off x="6945233" y="1516567"/>
            <a:ext cx="2570000" cy="1436000"/>
          </a:xfrm>
          <a:prstGeom prst="straightConnector1">
            <a:avLst/>
          </a:prstGeom>
          <a:noFill/>
          <a:ln w="9525" cap="flat" cmpd="sng">
            <a:solidFill>
              <a:schemeClr val="dk2"/>
            </a:solidFill>
            <a:prstDash val="solid"/>
            <a:round/>
            <a:headEnd type="none" w="med" len="med"/>
            <a:tailEnd type="triangle" w="med" len="med"/>
          </a:ln>
        </p:spPr>
      </p:cxnSp>
      <p:pic>
        <p:nvPicPr>
          <p:cNvPr id="99" name="Google Shape;99;p19"/>
          <p:cNvPicPr preferRelativeResize="0"/>
          <p:nvPr/>
        </p:nvPicPr>
        <p:blipFill>
          <a:blip r:embed="rId4">
            <a:alphaModFix/>
          </a:blip>
          <a:stretch>
            <a:fillRect/>
          </a:stretch>
        </p:blipFill>
        <p:spPr>
          <a:xfrm>
            <a:off x="9840867" y="2539434"/>
            <a:ext cx="1427567" cy="2152133"/>
          </a:xfrm>
          <a:prstGeom prst="rect">
            <a:avLst/>
          </a:prstGeom>
          <a:noFill/>
          <a:ln>
            <a:noFill/>
          </a:ln>
        </p:spPr>
      </p:pic>
      <p:cxnSp>
        <p:nvCxnSpPr>
          <p:cNvPr id="100" name="Google Shape;100;p19"/>
          <p:cNvCxnSpPr/>
          <p:nvPr/>
        </p:nvCxnSpPr>
        <p:spPr>
          <a:xfrm rot="10800000" flipH="1">
            <a:off x="7334433" y="4187167"/>
            <a:ext cx="2308400" cy="6800"/>
          </a:xfrm>
          <a:prstGeom prst="straightConnector1">
            <a:avLst/>
          </a:prstGeom>
          <a:noFill/>
          <a:ln w="9525" cap="flat" cmpd="sng">
            <a:solidFill>
              <a:schemeClr val="dk2"/>
            </a:solidFill>
            <a:prstDash val="solid"/>
            <a:round/>
            <a:headEnd type="none" w="med" len="med"/>
            <a:tailEnd type="triangle" w="med" len="med"/>
          </a:ln>
        </p:spPr>
      </p:cxnSp>
      <p:pic>
        <p:nvPicPr>
          <p:cNvPr id="101" name="Google Shape;101;p19"/>
          <p:cNvPicPr preferRelativeResize="0"/>
          <p:nvPr/>
        </p:nvPicPr>
        <p:blipFill>
          <a:blip r:embed="rId5">
            <a:alphaModFix/>
          </a:blip>
          <a:stretch>
            <a:fillRect/>
          </a:stretch>
        </p:blipFill>
        <p:spPr>
          <a:xfrm>
            <a:off x="9890834" y="4974430"/>
            <a:ext cx="1427567" cy="1814703"/>
          </a:xfrm>
          <a:prstGeom prst="rect">
            <a:avLst/>
          </a:prstGeom>
          <a:noFill/>
          <a:ln>
            <a:noFill/>
          </a:ln>
        </p:spPr>
      </p:pic>
      <p:cxnSp>
        <p:nvCxnSpPr>
          <p:cNvPr id="102" name="Google Shape;102;p19"/>
          <p:cNvCxnSpPr/>
          <p:nvPr/>
        </p:nvCxnSpPr>
        <p:spPr>
          <a:xfrm>
            <a:off x="7287467" y="5589733"/>
            <a:ext cx="2496400" cy="34880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256715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nb-NO" dirty="0" err="1" smtClean="0"/>
              <a:t>Trying</a:t>
            </a:r>
            <a:r>
              <a:rPr lang="nb-NO" dirty="0" smtClean="0"/>
              <a:t> to make a </a:t>
            </a:r>
            <a:r>
              <a:rPr lang="nb-NO" dirty="0" err="1" smtClean="0"/>
              <a:t>map</a:t>
            </a:r>
            <a:r>
              <a:rPr lang="nb-NO" dirty="0" smtClean="0"/>
              <a:t> makes </a:t>
            </a:r>
            <a:r>
              <a:rPr lang="nb-NO" dirty="0" err="1" smtClean="0"/>
              <a:t>you</a:t>
            </a:r>
            <a:r>
              <a:rPr lang="nb-NO" dirty="0" smtClean="0"/>
              <a:t> </a:t>
            </a:r>
            <a:r>
              <a:rPr lang="nb-NO" dirty="0" err="1" smtClean="0"/>
              <a:t>quickly</a:t>
            </a:r>
            <a:r>
              <a:rPr lang="nb-NO" dirty="0" smtClean="0"/>
              <a:t> </a:t>
            </a:r>
            <a:r>
              <a:rPr lang="nb-NO" dirty="0" err="1" smtClean="0"/>
              <a:t>realize</a:t>
            </a:r>
            <a:r>
              <a:rPr lang="nb-NO" dirty="0" smtClean="0"/>
              <a:t> </a:t>
            </a:r>
            <a:r>
              <a:rPr lang="nb-NO" dirty="0" err="1" smtClean="0"/>
              <a:t>that</a:t>
            </a:r>
            <a:r>
              <a:rPr lang="nb-NO" dirty="0" smtClean="0"/>
              <a:t> </a:t>
            </a:r>
            <a:r>
              <a:rPr lang="nb-NO" dirty="0" err="1" smtClean="0"/>
              <a:t>the</a:t>
            </a:r>
            <a:r>
              <a:rPr lang="nb-NO" dirty="0" smtClean="0"/>
              <a:t> Earth is </a:t>
            </a:r>
            <a:r>
              <a:rPr lang="nb-NO" dirty="0" err="1" smtClean="0"/>
              <a:t>spherical</a:t>
            </a:r>
            <a:r>
              <a:rPr lang="nb-NO" dirty="0" smtClean="0"/>
              <a:t>…(or </a:t>
            </a:r>
            <a:r>
              <a:rPr lang="nb-NO" dirty="0" err="1" smtClean="0"/>
              <a:t>close</a:t>
            </a:r>
            <a:r>
              <a:rPr lang="nb-NO" dirty="0" smtClean="0"/>
              <a:t> to)</a:t>
            </a:r>
            <a:endParaRPr lang="en-US" dirty="0"/>
          </a:p>
        </p:txBody>
      </p:sp>
      <p:pic>
        <p:nvPicPr>
          <p:cNvPr id="3074" name="Picture 2" descr="Round Earth Clues: How Science Proves that our Home is a Globe | University  of Nevada, Las Veg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75" y="1690688"/>
            <a:ext cx="7315200" cy="4876801"/>
          </a:xfrm>
          <a:prstGeom prst="rect">
            <a:avLst/>
          </a:prstGeom>
          <a:noFill/>
          <a:extLst>
            <a:ext uri="{909E8E84-426E-40DD-AFC4-6F175D3DCCD1}">
              <a14:hiddenFill xmlns:a14="http://schemas.microsoft.com/office/drawing/2010/main">
                <a:solidFill>
                  <a:srgbClr val="FFFFFF"/>
                </a:solidFill>
              </a14:hiddenFill>
            </a:ext>
          </a:extLst>
        </p:spPr>
      </p:pic>
      <p:sp>
        <p:nvSpPr>
          <p:cNvPr id="5" name="Multiply 4"/>
          <p:cNvSpPr/>
          <p:nvPr/>
        </p:nvSpPr>
        <p:spPr>
          <a:xfrm>
            <a:off x="2916237" y="1735138"/>
            <a:ext cx="5603875" cy="47879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25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Azimuthal projections</a:t>
            </a:r>
            <a:endParaRPr/>
          </a:p>
        </p:txBody>
      </p:sp>
      <p:sp>
        <p:nvSpPr>
          <p:cNvPr id="108" name="Google Shape;108;p20"/>
          <p:cNvSpPr txBox="1">
            <a:spLocks noGrp="1"/>
          </p:cNvSpPr>
          <p:nvPr>
            <p:ph type="body" idx="1"/>
          </p:nvPr>
        </p:nvSpPr>
        <p:spPr>
          <a:xfrm>
            <a:off x="200867" y="1536633"/>
            <a:ext cx="5053200" cy="4555200"/>
          </a:xfrm>
          <a:prstGeom prst="rect">
            <a:avLst/>
          </a:prstGeom>
        </p:spPr>
        <p:txBody>
          <a:bodyPr spcFirstLastPara="1" vert="horz" wrap="square" lIns="121900" tIns="121900" rIns="121900" bIns="121900" rtlCol="0" anchor="t" anchorCtr="0">
            <a:normAutofit fontScale="92500" lnSpcReduction="10000"/>
          </a:bodyPr>
          <a:lstStyle/>
          <a:p>
            <a:pPr indent="-445758">
              <a:buSzPct val="100000"/>
            </a:pPr>
            <a:r>
              <a:rPr lang="en-GB"/>
              <a:t>are distortions increasing away from the central point</a:t>
            </a:r>
            <a:endParaRPr/>
          </a:p>
          <a:p>
            <a:pPr indent="-445758">
              <a:buSzPct val="100000"/>
            </a:pPr>
            <a:r>
              <a:rPr lang="en-GB"/>
              <a:t>have very small distortions near the centre point (the ’touch point of the paper‘)</a:t>
            </a:r>
            <a:endParaRPr/>
          </a:p>
          <a:p>
            <a:pPr indent="-445758">
              <a:buSzPct val="100000"/>
            </a:pPr>
            <a:r>
              <a:rPr lang="en-GB"/>
              <a:t>compass direction is only correct from the centre point to another feature – not between other features</a:t>
            </a:r>
            <a:endParaRPr/>
          </a:p>
          <a:p>
            <a:pPr indent="-445758">
              <a:buSzPct val="100000"/>
            </a:pPr>
            <a:r>
              <a:rPr lang="en-GB"/>
              <a:t>are not usually used near the Equator, because other projections better represent the features in this area.</a:t>
            </a:r>
            <a:endParaRPr/>
          </a:p>
        </p:txBody>
      </p:sp>
      <p:pic>
        <p:nvPicPr>
          <p:cNvPr id="109" name="Google Shape;109;p20"/>
          <p:cNvPicPr preferRelativeResize="0"/>
          <p:nvPr/>
        </p:nvPicPr>
        <p:blipFill>
          <a:blip r:embed="rId3">
            <a:alphaModFix/>
          </a:blip>
          <a:stretch>
            <a:fillRect/>
          </a:stretch>
        </p:blipFill>
        <p:spPr>
          <a:xfrm>
            <a:off x="5426400" y="1154133"/>
            <a:ext cx="6350000" cy="1828800"/>
          </a:xfrm>
          <a:prstGeom prst="rect">
            <a:avLst/>
          </a:prstGeom>
          <a:noFill/>
          <a:ln>
            <a:noFill/>
          </a:ln>
        </p:spPr>
      </p:pic>
      <p:pic>
        <p:nvPicPr>
          <p:cNvPr id="110" name="Google Shape;110;p20"/>
          <p:cNvPicPr preferRelativeResize="0"/>
          <p:nvPr/>
        </p:nvPicPr>
        <p:blipFill>
          <a:blip r:embed="rId4">
            <a:alphaModFix/>
          </a:blip>
          <a:stretch>
            <a:fillRect/>
          </a:stretch>
        </p:blipFill>
        <p:spPr>
          <a:xfrm>
            <a:off x="5518133" y="3045200"/>
            <a:ext cx="6166520" cy="3468667"/>
          </a:xfrm>
          <a:prstGeom prst="rect">
            <a:avLst/>
          </a:prstGeom>
          <a:noFill/>
          <a:ln>
            <a:noFill/>
          </a:ln>
        </p:spPr>
      </p:pic>
    </p:spTree>
    <p:extLst>
      <p:ext uri="{BB962C8B-B14F-4D97-AF65-F5344CB8AC3E}">
        <p14:creationId xmlns:p14="http://schemas.microsoft.com/office/powerpoint/2010/main" val="1925373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5880168" y="136101"/>
            <a:ext cx="6193537" cy="6451601"/>
          </a:xfrm>
          <a:prstGeom prst="rect">
            <a:avLst/>
          </a:prstGeom>
          <a:noFill/>
          <a:ln>
            <a:noFill/>
          </a:ln>
        </p:spPr>
      </p:pic>
      <p:pic>
        <p:nvPicPr>
          <p:cNvPr id="116" name="Google Shape;116;p21"/>
          <p:cNvPicPr preferRelativeResize="0"/>
          <p:nvPr/>
        </p:nvPicPr>
        <p:blipFill>
          <a:blip r:embed="rId4">
            <a:alphaModFix/>
          </a:blip>
          <a:stretch>
            <a:fillRect/>
          </a:stretch>
        </p:blipFill>
        <p:spPr>
          <a:xfrm>
            <a:off x="80176" y="136100"/>
            <a:ext cx="3426239" cy="6451601"/>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3214666382"/>
              </p:ext>
            </p:extLst>
          </p:nvPr>
        </p:nvGraphicFramePr>
        <p:xfrm>
          <a:off x="3628027" y="3361900"/>
          <a:ext cx="4504282" cy="2939212"/>
        </p:xfrm>
        <a:graphic>
          <a:graphicData uri="http://schemas.openxmlformats.org/drawingml/2006/table">
            <a:tbl>
              <a:tblPr/>
              <a:tblGrid>
                <a:gridCol w="1627732">
                  <a:extLst>
                    <a:ext uri="{9D8B030D-6E8A-4147-A177-3AD203B41FA5}">
                      <a16:colId xmlns:a16="http://schemas.microsoft.com/office/drawing/2014/main" val="678342054"/>
                    </a:ext>
                  </a:extLst>
                </a:gridCol>
                <a:gridCol w="1076325">
                  <a:extLst>
                    <a:ext uri="{9D8B030D-6E8A-4147-A177-3AD203B41FA5}">
                      <a16:colId xmlns:a16="http://schemas.microsoft.com/office/drawing/2014/main" val="3965981313"/>
                    </a:ext>
                  </a:extLst>
                </a:gridCol>
                <a:gridCol w="247650">
                  <a:extLst>
                    <a:ext uri="{9D8B030D-6E8A-4147-A177-3AD203B41FA5}">
                      <a16:colId xmlns:a16="http://schemas.microsoft.com/office/drawing/2014/main" val="2499070834"/>
                    </a:ext>
                  </a:extLst>
                </a:gridCol>
                <a:gridCol w="1552575">
                  <a:extLst>
                    <a:ext uri="{9D8B030D-6E8A-4147-A177-3AD203B41FA5}">
                      <a16:colId xmlns:a16="http://schemas.microsoft.com/office/drawing/2014/main" val="536391136"/>
                    </a:ext>
                  </a:extLst>
                </a:gridCol>
              </a:tblGrid>
              <a:tr h="445180">
                <a:tc>
                  <a:txBody>
                    <a:bodyPr/>
                    <a:lstStyle/>
                    <a:p>
                      <a:pPr rtl="0" fontAlgn="b"/>
                      <a:r>
                        <a:rPr lang="en-US" sz="1500">
                          <a:effectLst/>
                        </a:rPr>
                        <a:t>R</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US" sz="1500" dirty="0">
                          <a:effectLst/>
                        </a:rPr>
                        <a:t>6378137</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m</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dirty="0">
                          <a:effectLst/>
                        </a:rPr>
                        <a:t>Semi Major axis</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967978478"/>
                  </a:ext>
                </a:extLst>
              </a:tr>
              <a:tr h="460614">
                <a:tc>
                  <a:txBody>
                    <a:bodyPr/>
                    <a:lstStyle/>
                    <a:p>
                      <a:pPr rtl="0" fontAlgn="b"/>
                      <a:r>
                        <a:rPr lang="en-US" sz="1500">
                          <a:effectLst/>
                        </a:rPr>
                        <a:t>Distance along circle</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US" sz="1500">
                          <a:effectLst/>
                        </a:rPr>
                        <a:t>1000000</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m</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dirty="0">
                          <a:effectLst/>
                        </a:rPr>
                        <a:t>1000km</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806979551"/>
                  </a:ext>
                </a:extLst>
              </a:tr>
              <a:tr h="309593">
                <a:tc>
                  <a:txBody>
                    <a:bodyPr/>
                    <a:lstStyle/>
                    <a:p>
                      <a:pPr rtl="0" fontAlgn="b"/>
                      <a:r>
                        <a:rPr lang="en-US" sz="1500">
                          <a:effectLst/>
                        </a:rPr>
                        <a:t>Circumference</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US" sz="1500">
                          <a:effectLst/>
                        </a:rPr>
                        <a:t>40075016.69</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m</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2*pi*R</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606743195"/>
                  </a:ext>
                </a:extLst>
              </a:tr>
              <a:tr h="309593">
                <a:tc>
                  <a:txBody>
                    <a:bodyPr/>
                    <a:lstStyle/>
                    <a:p>
                      <a:pPr rtl="0" fontAlgn="b"/>
                      <a:r>
                        <a:rPr lang="en-US" sz="1500">
                          <a:effectLst/>
                        </a:rPr>
                        <a:t>Percentage of circ</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US" sz="1500">
                          <a:effectLst/>
                        </a:rPr>
                        <a:t>2.4953%</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1500">
                        <a:effectLst/>
                      </a:endParaRP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endParaRPr lang="en-US" sz="1500">
                        <a:effectLst/>
                      </a:endParaRP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8EEBD"/>
                      </a:solidFill>
                      <a:prstDash val="solid"/>
                      <a:round/>
                      <a:headEnd type="none" w="med" len="med"/>
                      <a:tailEnd type="none" w="med" len="med"/>
                    </a:lnB>
                    <a:solidFill>
                      <a:schemeClr val="bg1"/>
                    </a:solidFill>
                  </a:tcPr>
                </a:tc>
                <a:extLst>
                  <a:ext uri="{0D108BD9-81ED-4DB2-BD59-A6C34878D82A}">
                    <a16:rowId xmlns:a16="http://schemas.microsoft.com/office/drawing/2014/main" val="601262121"/>
                  </a:ext>
                </a:extLst>
              </a:tr>
              <a:tr h="456081">
                <a:tc>
                  <a:txBody>
                    <a:bodyPr/>
                    <a:lstStyle/>
                    <a:p>
                      <a:pPr rtl="0" fontAlgn="b"/>
                      <a:r>
                        <a:rPr lang="el-GR" sz="1500">
                          <a:effectLst/>
                        </a:rPr>
                        <a:t>Φ</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US" sz="1500">
                          <a:effectLst/>
                        </a:rPr>
                        <a:t>81.0168</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D8EEBD"/>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90-360*Percentage</a:t>
                      </a:r>
                    </a:p>
                  </a:txBody>
                  <a:tcPr marL="0" marR="0" marT="15812" marB="15812" anchor="b">
                    <a:lnL w="9525" cap="flat" cmpd="sng" algn="ctr">
                      <a:solidFill>
                        <a:srgbClr val="D8EEBD"/>
                      </a:solidFill>
                      <a:prstDash val="solid"/>
                      <a:round/>
                      <a:headEnd type="none" w="med" len="med"/>
                      <a:tailEnd type="none" w="med" len="med"/>
                    </a:lnL>
                    <a:lnR w="9525" cap="flat" cmpd="sng" algn="ctr">
                      <a:solidFill>
                        <a:srgbClr val="D8EEBD"/>
                      </a:solidFill>
                      <a:prstDash val="solid"/>
                      <a:round/>
                      <a:headEnd type="none" w="med" len="med"/>
                      <a:tailEnd type="none" w="med" len="med"/>
                    </a:lnR>
                    <a:lnT w="9525" cap="flat" cmpd="sng" algn="ctr">
                      <a:solidFill>
                        <a:srgbClr val="D8EEB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86726242"/>
                  </a:ext>
                </a:extLst>
              </a:tr>
              <a:tr h="309593">
                <a:tc>
                  <a:txBody>
                    <a:bodyPr/>
                    <a:lstStyle/>
                    <a:p>
                      <a:pPr rtl="0" fontAlgn="b"/>
                      <a:r>
                        <a:rPr lang="en-US" sz="1500" dirty="0">
                          <a:effectLst/>
                        </a:rPr>
                        <a:t>D </a:t>
                      </a:r>
                      <a:r>
                        <a:rPr lang="en-US" sz="1500" dirty="0" smtClean="0">
                          <a:effectLst/>
                        </a:rPr>
                        <a:t>Gnomonic</a:t>
                      </a:r>
                      <a:endParaRPr lang="en-US" sz="1500" dirty="0">
                        <a:effectLst/>
                      </a:endParaRP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US" sz="1500">
                          <a:effectLst/>
                        </a:rPr>
                        <a:t>1008275.285</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m</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R*tan(90-</a:t>
                      </a:r>
                      <a:r>
                        <a:rPr lang="el-GR" sz="1500">
                          <a:effectLst/>
                        </a:rPr>
                        <a:t>Φ)</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78FABD"/>
                      </a:solidFill>
                      <a:prstDash val="solid"/>
                      <a:round/>
                      <a:headEnd type="none" w="med" len="med"/>
                      <a:tailEnd type="none" w="med" len="med"/>
                    </a:lnB>
                    <a:solidFill>
                      <a:schemeClr val="bg1"/>
                    </a:solidFill>
                  </a:tcPr>
                </a:tc>
                <a:extLst>
                  <a:ext uri="{0D108BD9-81ED-4DB2-BD59-A6C34878D82A}">
                    <a16:rowId xmlns:a16="http://schemas.microsoft.com/office/drawing/2014/main" val="2191035597"/>
                  </a:ext>
                </a:extLst>
              </a:tr>
              <a:tr h="310755">
                <a:tc>
                  <a:txBody>
                    <a:bodyPr/>
                    <a:lstStyle/>
                    <a:p>
                      <a:pPr rtl="0" fontAlgn="b"/>
                      <a:r>
                        <a:rPr lang="en-US" sz="1500">
                          <a:effectLst/>
                        </a:rPr>
                        <a:t>D Polar</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US" sz="1500" dirty="0">
                          <a:effectLst/>
                        </a:rPr>
                        <a:t>1002053.525</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m</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78FABD"/>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2*R*tan((90-</a:t>
                      </a:r>
                      <a:r>
                        <a:rPr lang="el-GR" sz="1500">
                          <a:effectLst/>
                        </a:rPr>
                        <a:t>Φ)/2)</a:t>
                      </a:r>
                    </a:p>
                  </a:txBody>
                  <a:tcPr marL="0" marR="0" marT="15812" marB="15812" anchor="b">
                    <a:lnL w="9525" cap="flat" cmpd="sng" algn="ctr">
                      <a:solidFill>
                        <a:srgbClr val="78FABD"/>
                      </a:solidFill>
                      <a:prstDash val="solid"/>
                      <a:round/>
                      <a:headEnd type="none" w="med" len="med"/>
                      <a:tailEnd type="none" w="med" len="med"/>
                    </a:lnL>
                    <a:lnR w="9525" cap="flat" cmpd="sng" algn="ctr">
                      <a:solidFill>
                        <a:srgbClr val="78FABD"/>
                      </a:solidFill>
                      <a:prstDash val="solid"/>
                      <a:round/>
                      <a:headEnd type="none" w="med" len="med"/>
                      <a:tailEnd type="none" w="med" len="med"/>
                    </a:lnR>
                    <a:lnT w="9525" cap="flat" cmpd="sng" algn="ctr">
                      <a:solidFill>
                        <a:srgbClr val="78FABD"/>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189043568"/>
                  </a:ext>
                </a:extLst>
              </a:tr>
              <a:tr h="309593">
                <a:tc>
                  <a:txBody>
                    <a:bodyPr/>
                    <a:lstStyle/>
                    <a:p>
                      <a:pPr rtl="0" fontAlgn="b"/>
                      <a:r>
                        <a:rPr lang="en-US" sz="1500">
                          <a:effectLst/>
                        </a:rPr>
                        <a:t>D Ortho</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algn="r" rtl="0" fontAlgn="b"/>
                      <a:r>
                        <a:rPr lang="en-US" sz="1500" dirty="0">
                          <a:effectLst/>
                        </a:rPr>
                        <a:t>995908.0788</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a:effectLst/>
                        </a:rPr>
                        <a:t>m</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r>
                        <a:rPr lang="en-US" sz="1500" dirty="0">
                          <a:effectLst/>
                        </a:rPr>
                        <a:t>R*cos(</a:t>
                      </a:r>
                      <a:r>
                        <a:rPr lang="el-GR" sz="1500" dirty="0">
                          <a:effectLst/>
                        </a:rPr>
                        <a:t>Φ)</a:t>
                      </a:r>
                    </a:p>
                  </a:txBody>
                  <a:tcPr marL="23717" marR="23717" marT="15812" marB="15812"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660730473"/>
                  </a:ext>
                </a:extLst>
              </a:tr>
            </a:tbl>
          </a:graphicData>
        </a:graphic>
      </p:graphicFrame>
    </p:spTree>
    <p:extLst>
      <p:ext uri="{BB962C8B-B14F-4D97-AF65-F5344CB8AC3E}">
        <p14:creationId xmlns:p14="http://schemas.microsoft.com/office/powerpoint/2010/main" val="26079394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2"/>
          <p:cNvPicPr preferRelativeResize="0"/>
          <p:nvPr/>
        </p:nvPicPr>
        <p:blipFill>
          <a:blip r:embed="rId3">
            <a:alphaModFix/>
          </a:blip>
          <a:stretch>
            <a:fillRect/>
          </a:stretch>
        </p:blipFill>
        <p:spPr>
          <a:xfrm>
            <a:off x="5396106" y="169667"/>
            <a:ext cx="6508997" cy="6451599"/>
          </a:xfrm>
          <a:prstGeom prst="rect">
            <a:avLst/>
          </a:prstGeom>
          <a:noFill/>
          <a:ln>
            <a:noFill/>
          </a:ln>
        </p:spPr>
      </p:pic>
      <p:sp>
        <p:nvSpPr>
          <p:cNvPr id="122" name="Google Shape;122;p22"/>
          <p:cNvSpPr txBox="1"/>
          <p:nvPr/>
        </p:nvSpPr>
        <p:spPr>
          <a:xfrm>
            <a:off x="610667" y="1813067"/>
            <a:ext cx="4000000" cy="3219302"/>
          </a:xfrm>
          <a:prstGeom prst="rect">
            <a:avLst/>
          </a:prstGeom>
          <a:noFill/>
          <a:ln>
            <a:noFill/>
          </a:ln>
        </p:spPr>
        <p:txBody>
          <a:bodyPr spcFirstLastPara="1" wrap="square" lIns="121900" tIns="121900" rIns="121900" bIns="121900" anchor="t" anchorCtr="0">
            <a:spAutoFit/>
          </a:bodyPr>
          <a:lstStyle/>
          <a:p>
            <a:pPr>
              <a:lnSpc>
                <a:spcPct val="115000"/>
              </a:lnSpc>
            </a:pPr>
            <a:r>
              <a:rPr lang="en-GB" sz="2400">
                <a:solidFill>
                  <a:schemeClr val="dk1"/>
                </a:solidFill>
              </a:rPr>
              <a:t>Coordinate system:</a:t>
            </a:r>
            <a:endParaRPr sz="2400">
              <a:solidFill>
                <a:schemeClr val="dk1"/>
              </a:solidFill>
            </a:endParaRPr>
          </a:p>
          <a:p>
            <a:pPr>
              <a:lnSpc>
                <a:spcPct val="115000"/>
              </a:lnSpc>
            </a:pPr>
            <a:r>
              <a:rPr lang="en-GB" sz="2400">
                <a:solidFill>
                  <a:schemeClr val="dk1"/>
                </a:solidFill>
              </a:rPr>
              <a:t>X = D * sin (λ)</a:t>
            </a:r>
            <a:endParaRPr sz="2400">
              <a:solidFill>
                <a:schemeClr val="dk1"/>
              </a:solidFill>
            </a:endParaRPr>
          </a:p>
          <a:p>
            <a:pPr>
              <a:lnSpc>
                <a:spcPct val="115000"/>
              </a:lnSpc>
            </a:pPr>
            <a:r>
              <a:rPr lang="en-GB" sz="2400">
                <a:solidFill>
                  <a:schemeClr val="dk1"/>
                </a:solidFill>
              </a:rPr>
              <a:t>Y = D * cos (λ)</a:t>
            </a:r>
            <a:endParaRPr sz="2400">
              <a:solidFill>
                <a:schemeClr val="dk1"/>
              </a:solidFill>
            </a:endParaRPr>
          </a:p>
          <a:p>
            <a:pPr>
              <a:lnSpc>
                <a:spcPct val="115000"/>
              </a:lnSpc>
            </a:pPr>
            <a:endParaRPr sz="2400">
              <a:solidFill>
                <a:srgbClr val="F32DE5"/>
              </a:solidFill>
            </a:endParaRPr>
          </a:p>
          <a:p>
            <a:pPr>
              <a:lnSpc>
                <a:spcPct val="115000"/>
              </a:lnSpc>
            </a:pPr>
            <a:r>
              <a:rPr lang="en-GB" sz="2400">
                <a:solidFill>
                  <a:srgbClr val="9BD5BE"/>
                </a:solidFill>
              </a:rPr>
              <a:t>Orthographic</a:t>
            </a:r>
            <a:endParaRPr sz="2400">
              <a:solidFill>
                <a:srgbClr val="9BD5BE"/>
              </a:solidFill>
            </a:endParaRPr>
          </a:p>
          <a:p>
            <a:pPr>
              <a:lnSpc>
                <a:spcPct val="115000"/>
              </a:lnSpc>
            </a:pPr>
            <a:r>
              <a:rPr lang="en-GB" sz="2400">
                <a:solidFill>
                  <a:srgbClr val="2A05D0"/>
                </a:solidFill>
              </a:rPr>
              <a:t>Polar stereo</a:t>
            </a:r>
            <a:endParaRPr sz="2400">
              <a:solidFill>
                <a:schemeClr val="dk1"/>
              </a:solidFill>
            </a:endParaRPr>
          </a:p>
          <a:p>
            <a:pPr>
              <a:lnSpc>
                <a:spcPct val="115000"/>
              </a:lnSpc>
            </a:pPr>
            <a:r>
              <a:rPr lang="en-GB" sz="2400">
                <a:solidFill>
                  <a:srgbClr val="F32DE5"/>
                </a:solidFill>
              </a:rPr>
              <a:t>Gnomonic</a:t>
            </a:r>
            <a:endParaRPr sz="2400">
              <a:solidFill>
                <a:srgbClr val="2A05D0"/>
              </a:solidFill>
            </a:endParaRPr>
          </a:p>
        </p:txBody>
      </p:sp>
    </p:spTree>
    <p:extLst>
      <p:ext uri="{BB962C8B-B14F-4D97-AF65-F5344CB8AC3E}">
        <p14:creationId xmlns:p14="http://schemas.microsoft.com/office/powerpoint/2010/main" val="1440085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Conical projections</a:t>
            </a:r>
            <a:endParaRPr/>
          </a:p>
        </p:txBody>
      </p:sp>
      <p:sp>
        <p:nvSpPr>
          <p:cNvPr id="128" name="Google Shape;128;p23"/>
          <p:cNvSpPr txBox="1">
            <a:spLocks noGrp="1"/>
          </p:cNvSpPr>
          <p:nvPr>
            <p:ph type="body" idx="1"/>
          </p:nvPr>
        </p:nvSpPr>
        <p:spPr>
          <a:xfrm>
            <a:off x="368633" y="1261567"/>
            <a:ext cx="6563200" cy="4555200"/>
          </a:xfrm>
          <a:prstGeom prst="rect">
            <a:avLst/>
          </a:prstGeom>
        </p:spPr>
        <p:txBody>
          <a:bodyPr spcFirstLastPara="1" vert="horz" wrap="square" lIns="121900" tIns="121900" rIns="121900" bIns="121900" rtlCol="0" anchor="t" anchorCtr="0">
            <a:normAutofit/>
          </a:bodyPr>
          <a:lstStyle/>
          <a:p>
            <a:pPr indent="-440256">
              <a:buSzPts val="1600"/>
            </a:pPr>
            <a:r>
              <a:rPr lang="en-GB" sz="2133"/>
              <a:t>are fan shaped when used to map large areas</a:t>
            </a:r>
            <a:endParaRPr sz="2133"/>
          </a:p>
          <a:p>
            <a:pPr indent="-440256">
              <a:buSzPts val="1600"/>
            </a:pPr>
            <a:r>
              <a:rPr lang="en-GB" sz="2133"/>
              <a:t>have distortions increasing away from the central circular line (the ‘touch point of the paper’)</a:t>
            </a:r>
            <a:endParaRPr sz="2133"/>
          </a:p>
          <a:p>
            <a:pPr indent="-440256">
              <a:buSzPts val="1600"/>
            </a:pPr>
            <a:r>
              <a:rPr lang="en-GB" sz="2133"/>
              <a:t>have very small distortions along the central circular line (the ‘touch point of the paper’)</a:t>
            </a:r>
            <a:endParaRPr sz="2133"/>
          </a:p>
          <a:p>
            <a:pPr indent="-440256">
              <a:buSzPts val="1600"/>
            </a:pPr>
            <a:r>
              <a:rPr lang="en-GB" sz="2133"/>
              <a:t>shapes are shown correctly, but size is distorted</a:t>
            </a:r>
            <a:endParaRPr sz="2133"/>
          </a:p>
          <a:p>
            <a:pPr indent="-440256">
              <a:buSzPts val="1600"/>
            </a:pPr>
            <a:r>
              <a:rPr lang="en-GB" sz="2133"/>
              <a:t>usually have lines of longitude fanning out from each other and have lines of latitude as open concentric circles.</a:t>
            </a:r>
            <a:endParaRPr sz="2133"/>
          </a:p>
        </p:txBody>
      </p:sp>
      <p:pic>
        <p:nvPicPr>
          <p:cNvPr id="129" name="Google Shape;129;p23"/>
          <p:cNvPicPr preferRelativeResize="0"/>
          <p:nvPr/>
        </p:nvPicPr>
        <p:blipFill>
          <a:blip r:embed="rId3">
            <a:alphaModFix/>
          </a:blip>
          <a:stretch>
            <a:fillRect/>
          </a:stretch>
        </p:blipFill>
        <p:spPr>
          <a:xfrm>
            <a:off x="6976867" y="0"/>
            <a:ext cx="5137635" cy="6636568"/>
          </a:xfrm>
          <a:prstGeom prst="rect">
            <a:avLst/>
          </a:prstGeom>
          <a:noFill/>
          <a:ln>
            <a:noFill/>
          </a:ln>
        </p:spPr>
      </p:pic>
      <p:sp>
        <p:nvSpPr>
          <p:cNvPr id="130" name="Google Shape;130;p23"/>
          <p:cNvSpPr txBox="1"/>
          <p:nvPr/>
        </p:nvSpPr>
        <p:spPr>
          <a:xfrm>
            <a:off x="6837167" y="6488801"/>
            <a:ext cx="5509200" cy="369291"/>
          </a:xfrm>
          <a:prstGeom prst="rect">
            <a:avLst/>
          </a:prstGeom>
          <a:noFill/>
          <a:ln>
            <a:noFill/>
          </a:ln>
        </p:spPr>
        <p:txBody>
          <a:bodyPr spcFirstLastPara="1" wrap="square" lIns="121900" tIns="121900" rIns="121900" bIns="121900" anchor="t" anchorCtr="0">
            <a:spAutoFit/>
          </a:bodyPr>
          <a:lstStyle/>
          <a:p>
            <a:r>
              <a:rPr lang="en-GB" sz="800"/>
              <a:t>Par LEIôPAR — Travail personnel, CC BY-SA 4.0, </a:t>
            </a:r>
            <a:r>
              <a:rPr lang="en-GB" sz="800" u="sng">
                <a:solidFill>
                  <a:schemeClr val="hlink"/>
                </a:solidFill>
                <a:hlinkClick r:id="rId4"/>
              </a:rPr>
              <a:t>https://commons.wikimedia.org/w/index.php?curid=85958631</a:t>
            </a:r>
            <a:r>
              <a:rPr lang="en-GB" sz="800"/>
              <a:t> </a:t>
            </a:r>
            <a:endParaRPr sz="800"/>
          </a:p>
        </p:txBody>
      </p:sp>
    </p:spTree>
    <p:extLst>
      <p:ext uri="{BB962C8B-B14F-4D97-AF65-F5344CB8AC3E}">
        <p14:creationId xmlns:p14="http://schemas.microsoft.com/office/powerpoint/2010/main" val="20876987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Cylindrical projections</a:t>
            </a:r>
            <a:endParaRPr/>
          </a:p>
        </p:txBody>
      </p:sp>
      <p:sp>
        <p:nvSpPr>
          <p:cNvPr id="136" name="Google Shape;136;p24"/>
          <p:cNvSpPr txBox="1">
            <a:spLocks noGrp="1"/>
          </p:cNvSpPr>
          <p:nvPr>
            <p:ph type="body" idx="1"/>
          </p:nvPr>
        </p:nvSpPr>
        <p:spPr>
          <a:xfrm>
            <a:off x="415600" y="1899000"/>
            <a:ext cx="6457600" cy="4555200"/>
          </a:xfrm>
          <a:prstGeom prst="rect">
            <a:avLst/>
          </a:prstGeom>
        </p:spPr>
        <p:txBody>
          <a:bodyPr spcFirstLastPara="1" vert="horz" wrap="square" lIns="121900" tIns="121900" rIns="121900" bIns="121900" rtlCol="0" anchor="t" anchorCtr="0">
            <a:normAutofit/>
          </a:bodyPr>
          <a:lstStyle/>
          <a:p>
            <a:pPr indent="-419090">
              <a:spcBef>
                <a:spcPts val="1867"/>
              </a:spcBef>
              <a:buClr>
                <a:schemeClr val="dk1"/>
              </a:buClr>
              <a:buSzPts val="1350"/>
            </a:pPr>
            <a:r>
              <a:rPr lang="en-GB" sz="1800">
                <a:solidFill>
                  <a:schemeClr val="dk1"/>
                </a:solidFill>
              </a:rPr>
              <a:t>are rectangular or oval shaped – but this projection technique is very variable in its shape</a:t>
            </a:r>
            <a:endParaRPr sz="1800">
              <a:solidFill>
                <a:schemeClr val="dk1"/>
              </a:solidFill>
            </a:endParaRPr>
          </a:p>
          <a:p>
            <a:pPr indent="-419090">
              <a:buClr>
                <a:schemeClr val="dk1"/>
              </a:buClr>
              <a:buSzPts val="1350"/>
            </a:pPr>
            <a:r>
              <a:rPr lang="en-GB" sz="1800">
                <a:solidFill>
                  <a:schemeClr val="dk1"/>
                </a:solidFill>
              </a:rPr>
              <a:t>have lines of longitude and latitude at right-angles to each other</a:t>
            </a:r>
            <a:endParaRPr sz="1800">
              <a:solidFill>
                <a:schemeClr val="dk1"/>
              </a:solidFill>
            </a:endParaRPr>
          </a:p>
          <a:p>
            <a:pPr indent="-419090">
              <a:buClr>
                <a:schemeClr val="dk1"/>
              </a:buClr>
              <a:buSzPts val="1350"/>
            </a:pPr>
            <a:r>
              <a:rPr lang="en-GB" sz="1800">
                <a:solidFill>
                  <a:schemeClr val="dk1"/>
                </a:solidFill>
              </a:rPr>
              <a:t>have distortions increasing away from the central circular line (the ‘touch point of the paper’)</a:t>
            </a:r>
            <a:endParaRPr sz="1800">
              <a:solidFill>
                <a:schemeClr val="dk1"/>
              </a:solidFill>
            </a:endParaRPr>
          </a:p>
          <a:p>
            <a:pPr indent="-419090">
              <a:buClr>
                <a:schemeClr val="dk1"/>
              </a:buClr>
              <a:buSzPts val="1350"/>
            </a:pPr>
            <a:r>
              <a:rPr lang="en-GB" sz="1800">
                <a:solidFill>
                  <a:schemeClr val="dk1"/>
                </a:solidFill>
              </a:rPr>
              <a:t>have very small distortions along the central circular line (the ‘touch point of the paper’)</a:t>
            </a:r>
            <a:endParaRPr sz="1800">
              <a:solidFill>
                <a:schemeClr val="dk1"/>
              </a:solidFill>
            </a:endParaRPr>
          </a:p>
          <a:p>
            <a:pPr indent="-419090">
              <a:buClr>
                <a:schemeClr val="dk1"/>
              </a:buClr>
              <a:buSzPts val="1350"/>
            </a:pPr>
            <a:r>
              <a:rPr lang="en-GB" sz="1800">
                <a:solidFill>
                  <a:schemeClr val="dk1"/>
                </a:solidFill>
              </a:rPr>
              <a:t>show shapes correctly, but size is distorted.</a:t>
            </a:r>
            <a:endParaRPr sz="1800">
              <a:solidFill>
                <a:schemeClr val="dk1"/>
              </a:solidFill>
            </a:endParaRPr>
          </a:p>
          <a:p>
            <a:pPr marL="0" indent="0">
              <a:spcBef>
                <a:spcPts val="1867"/>
              </a:spcBef>
              <a:spcAft>
                <a:spcPts val="1600"/>
              </a:spcAft>
              <a:buNone/>
            </a:pPr>
            <a:endParaRPr/>
          </a:p>
        </p:txBody>
      </p:sp>
      <p:pic>
        <p:nvPicPr>
          <p:cNvPr id="137" name="Google Shape;137;p24"/>
          <p:cNvPicPr preferRelativeResize="0"/>
          <p:nvPr/>
        </p:nvPicPr>
        <p:blipFill>
          <a:blip r:embed="rId3">
            <a:alphaModFix/>
          </a:blip>
          <a:stretch>
            <a:fillRect/>
          </a:stretch>
        </p:blipFill>
        <p:spPr>
          <a:xfrm>
            <a:off x="8027500" y="3361900"/>
            <a:ext cx="3574731" cy="3465432"/>
          </a:xfrm>
          <a:prstGeom prst="rect">
            <a:avLst/>
          </a:prstGeom>
          <a:noFill/>
          <a:ln>
            <a:noFill/>
          </a:ln>
        </p:spPr>
      </p:pic>
      <p:pic>
        <p:nvPicPr>
          <p:cNvPr id="138" name="Google Shape;138;p24"/>
          <p:cNvPicPr preferRelativeResize="0"/>
          <p:nvPr/>
        </p:nvPicPr>
        <p:blipFill>
          <a:blip r:embed="rId4">
            <a:alphaModFix/>
          </a:blip>
          <a:stretch>
            <a:fillRect/>
          </a:stretch>
        </p:blipFill>
        <p:spPr>
          <a:xfrm>
            <a:off x="6610932" y="44334"/>
            <a:ext cx="5534835" cy="3317567"/>
          </a:xfrm>
          <a:prstGeom prst="rect">
            <a:avLst/>
          </a:prstGeom>
          <a:noFill/>
          <a:ln>
            <a:noFill/>
          </a:ln>
        </p:spPr>
      </p:pic>
      <p:sp>
        <p:nvSpPr>
          <p:cNvPr id="139" name="Google Shape;139;p24"/>
          <p:cNvSpPr txBox="1"/>
          <p:nvPr/>
        </p:nvSpPr>
        <p:spPr>
          <a:xfrm>
            <a:off x="3377100" y="6126567"/>
            <a:ext cx="4650400" cy="410393"/>
          </a:xfrm>
          <a:prstGeom prst="rect">
            <a:avLst/>
          </a:prstGeom>
          <a:noFill/>
          <a:ln>
            <a:noFill/>
          </a:ln>
        </p:spPr>
        <p:txBody>
          <a:bodyPr spcFirstLastPara="1" wrap="square" lIns="121900" tIns="121900" rIns="121900" bIns="121900" anchor="t" anchorCtr="0">
            <a:spAutoFit/>
          </a:bodyPr>
          <a:lstStyle/>
          <a:p>
            <a:r>
              <a:rPr lang="en-GB" sz="1067">
                <a:solidFill>
                  <a:schemeClr val="dk1"/>
                </a:solidFill>
                <a:latin typeface="Courier New"/>
                <a:ea typeface="Courier New"/>
                <a:cs typeface="Courier New"/>
                <a:sym typeface="Courier New"/>
              </a:rPr>
              <a:t>WGS 84 / World Mercator - EPSG 3395 - Google Satellite</a:t>
            </a:r>
            <a:endParaRPr sz="2400"/>
          </a:p>
        </p:txBody>
      </p:sp>
    </p:spTree>
    <p:extLst>
      <p:ext uri="{BB962C8B-B14F-4D97-AF65-F5344CB8AC3E}">
        <p14:creationId xmlns:p14="http://schemas.microsoft.com/office/powerpoint/2010/main" val="40321401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Tangent vs Secant</a:t>
            </a:r>
            <a:endParaRPr/>
          </a:p>
        </p:txBody>
      </p:sp>
      <p:pic>
        <p:nvPicPr>
          <p:cNvPr id="145" name="Google Shape;145;p25"/>
          <p:cNvPicPr preferRelativeResize="0"/>
          <p:nvPr/>
        </p:nvPicPr>
        <p:blipFill>
          <a:blip r:embed="rId3">
            <a:alphaModFix/>
          </a:blip>
          <a:stretch>
            <a:fillRect/>
          </a:stretch>
        </p:blipFill>
        <p:spPr>
          <a:xfrm>
            <a:off x="2647385" y="1526601"/>
            <a:ext cx="6897225" cy="5094633"/>
          </a:xfrm>
          <a:prstGeom prst="rect">
            <a:avLst/>
          </a:prstGeom>
          <a:noFill/>
          <a:ln>
            <a:noFill/>
          </a:ln>
        </p:spPr>
      </p:pic>
    </p:spTree>
    <p:extLst>
      <p:ext uri="{BB962C8B-B14F-4D97-AF65-F5344CB8AC3E}">
        <p14:creationId xmlns:p14="http://schemas.microsoft.com/office/powerpoint/2010/main" val="19844476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GB"/>
              <a:t>Standard vs Oblique vs Transverse Mercator</a:t>
            </a:r>
            <a:endParaRPr/>
          </a:p>
        </p:txBody>
      </p:sp>
      <p:pic>
        <p:nvPicPr>
          <p:cNvPr id="151" name="Google Shape;151;p26"/>
          <p:cNvPicPr preferRelativeResize="0"/>
          <p:nvPr/>
        </p:nvPicPr>
        <p:blipFill>
          <a:blip r:embed="rId3">
            <a:alphaModFix/>
          </a:blip>
          <a:stretch>
            <a:fillRect/>
          </a:stretch>
        </p:blipFill>
        <p:spPr>
          <a:xfrm>
            <a:off x="3241867" y="1356967"/>
            <a:ext cx="5763176" cy="5094632"/>
          </a:xfrm>
          <a:prstGeom prst="rect">
            <a:avLst/>
          </a:prstGeom>
          <a:noFill/>
          <a:ln>
            <a:noFill/>
          </a:ln>
        </p:spPr>
      </p:pic>
    </p:spTree>
    <p:extLst>
      <p:ext uri="{BB962C8B-B14F-4D97-AF65-F5344CB8AC3E}">
        <p14:creationId xmlns:p14="http://schemas.microsoft.com/office/powerpoint/2010/main" val="20492779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7"/>
          <p:cNvPicPr preferRelativeResize="0"/>
          <p:nvPr/>
        </p:nvPicPr>
        <p:blipFill>
          <a:blip r:embed="rId3">
            <a:alphaModFix/>
          </a:blip>
          <a:stretch>
            <a:fillRect/>
          </a:stretch>
        </p:blipFill>
        <p:spPr>
          <a:xfrm>
            <a:off x="587734" y="0"/>
            <a:ext cx="11016533" cy="6761467"/>
          </a:xfrm>
          <a:prstGeom prst="rect">
            <a:avLst/>
          </a:prstGeom>
          <a:noFill/>
          <a:ln>
            <a:noFill/>
          </a:ln>
        </p:spPr>
      </p:pic>
    </p:spTree>
    <p:extLst>
      <p:ext uri="{BB962C8B-B14F-4D97-AF65-F5344CB8AC3E}">
        <p14:creationId xmlns:p14="http://schemas.microsoft.com/office/powerpoint/2010/main" val="29317206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13571" y="0"/>
            <a:ext cx="12164859" cy="6858000"/>
          </a:xfrm>
          <a:prstGeom prst="rect">
            <a:avLst/>
          </a:prstGeom>
          <a:noFill/>
          <a:ln>
            <a:noFill/>
          </a:ln>
        </p:spPr>
      </p:pic>
    </p:spTree>
    <p:extLst>
      <p:ext uri="{BB962C8B-B14F-4D97-AF65-F5344CB8AC3E}">
        <p14:creationId xmlns:p14="http://schemas.microsoft.com/office/powerpoint/2010/main" val="3552938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body" idx="1"/>
          </p:nvPr>
        </p:nvSpPr>
        <p:spPr>
          <a:xfrm>
            <a:off x="214300" y="1576900"/>
            <a:ext cx="3744800" cy="4555200"/>
          </a:xfrm>
          <a:prstGeom prst="rect">
            <a:avLst/>
          </a:prstGeom>
        </p:spPr>
        <p:txBody>
          <a:bodyPr spcFirstLastPara="1" vert="horz" wrap="square" lIns="121900" tIns="121900" rIns="121900" bIns="121900" rtlCol="0" anchor="t" anchorCtr="0">
            <a:normAutofit/>
          </a:bodyPr>
          <a:lstStyle/>
          <a:p>
            <a:pPr marL="0" indent="0">
              <a:buNone/>
            </a:pPr>
            <a:r>
              <a:rPr lang="en-GB" b="1" dirty="0"/>
              <a:t>Fun </a:t>
            </a:r>
            <a:r>
              <a:rPr lang="en-GB" b="1" dirty="0" smtClean="0"/>
              <a:t>thing to try!</a:t>
            </a:r>
            <a:endParaRPr b="1" dirty="0"/>
          </a:p>
          <a:p>
            <a:pPr marL="0" indent="0">
              <a:spcBef>
                <a:spcPts val="1600"/>
              </a:spcBef>
              <a:spcAft>
                <a:spcPts val="1600"/>
              </a:spcAft>
              <a:buNone/>
            </a:pPr>
            <a:r>
              <a:rPr lang="en-GB" dirty="0"/>
              <a:t>Install </a:t>
            </a:r>
            <a:r>
              <a:rPr lang="en-GB" i="1" dirty="0"/>
              <a:t>Indicatrix Mapper</a:t>
            </a:r>
            <a:r>
              <a:rPr lang="en-GB" dirty="0"/>
              <a:t> in QGIS</a:t>
            </a:r>
            <a:endParaRPr dirty="0"/>
          </a:p>
        </p:txBody>
      </p:sp>
      <p:pic>
        <p:nvPicPr>
          <p:cNvPr id="167" name="Google Shape;167;p29"/>
          <p:cNvPicPr preferRelativeResize="0"/>
          <p:nvPr/>
        </p:nvPicPr>
        <p:blipFill>
          <a:blip r:embed="rId3">
            <a:alphaModFix/>
          </a:blip>
          <a:stretch>
            <a:fillRect/>
          </a:stretch>
        </p:blipFill>
        <p:spPr>
          <a:xfrm>
            <a:off x="4235487" y="33568"/>
            <a:ext cx="7868095" cy="6858001"/>
          </a:xfrm>
          <a:prstGeom prst="rect">
            <a:avLst/>
          </a:prstGeom>
          <a:noFill/>
          <a:ln>
            <a:noFill/>
          </a:ln>
        </p:spPr>
      </p:pic>
    </p:spTree>
    <p:extLst>
      <p:ext uri="{BB962C8B-B14F-4D97-AF65-F5344CB8AC3E}">
        <p14:creationId xmlns:p14="http://schemas.microsoft.com/office/powerpoint/2010/main" val="2264160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smtClean="0"/>
              <a:t>…and </a:t>
            </a:r>
            <a:r>
              <a:rPr lang="nb-NO" dirty="0" err="1" smtClean="0"/>
              <a:t>that</a:t>
            </a:r>
            <a:r>
              <a:rPr lang="nb-NO" dirty="0" smtClean="0"/>
              <a:t> </a:t>
            </a:r>
            <a:r>
              <a:rPr lang="nb-NO" dirty="0" err="1" smtClean="0"/>
              <a:t>you</a:t>
            </a:r>
            <a:r>
              <a:rPr lang="nb-NO" dirty="0" smtClean="0"/>
              <a:t> </a:t>
            </a:r>
            <a:r>
              <a:rPr lang="nb-NO" dirty="0" err="1" smtClean="0"/>
              <a:t>need</a:t>
            </a:r>
            <a:r>
              <a:rPr lang="nb-NO" dirty="0" smtClean="0"/>
              <a:t> to </a:t>
            </a:r>
            <a:r>
              <a:rPr lang="nb-NO" dirty="0" err="1" smtClean="0"/>
              <a:t>know</a:t>
            </a:r>
            <a:r>
              <a:rPr lang="nb-NO" dirty="0" smtClean="0"/>
              <a:t> </a:t>
            </a:r>
            <a:r>
              <a:rPr lang="nb-NO" dirty="0" err="1" smtClean="0"/>
              <a:t>its</a:t>
            </a:r>
            <a:r>
              <a:rPr lang="nb-NO" dirty="0" smtClean="0"/>
              <a:t> </a:t>
            </a:r>
            <a:r>
              <a:rPr lang="nb-NO" dirty="0" err="1" smtClean="0"/>
              <a:t>size</a:t>
            </a:r>
            <a:endParaRPr lang="en-US" dirty="0"/>
          </a:p>
        </p:txBody>
      </p:sp>
      <p:pic>
        <p:nvPicPr>
          <p:cNvPr id="4" name="Picture 3"/>
          <p:cNvPicPr>
            <a:picLocks noChangeAspect="1"/>
          </p:cNvPicPr>
          <p:nvPr/>
        </p:nvPicPr>
        <p:blipFill>
          <a:blip r:embed="rId2"/>
          <a:stretch>
            <a:fillRect/>
          </a:stretch>
        </p:blipFill>
        <p:spPr>
          <a:xfrm>
            <a:off x="148557" y="1400673"/>
            <a:ext cx="7674644" cy="4554436"/>
          </a:xfrm>
          <a:prstGeom prst="rect">
            <a:avLst/>
          </a:prstGeom>
        </p:spPr>
      </p:pic>
      <p:pic>
        <p:nvPicPr>
          <p:cNvPr id="5" name="Picture 4"/>
          <p:cNvPicPr>
            <a:picLocks noChangeAspect="1"/>
          </p:cNvPicPr>
          <p:nvPr/>
        </p:nvPicPr>
        <p:blipFill>
          <a:blip r:embed="rId3"/>
          <a:stretch>
            <a:fillRect/>
          </a:stretch>
        </p:blipFill>
        <p:spPr>
          <a:xfrm>
            <a:off x="8885114" y="1446364"/>
            <a:ext cx="1762371" cy="1028844"/>
          </a:xfrm>
          <a:prstGeom prst="rect">
            <a:avLst/>
          </a:prstGeom>
        </p:spPr>
      </p:pic>
      <p:pic>
        <p:nvPicPr>
          <p:cNvPr id="6" name="Picture 5"/>
          <p:cNvPicPr>
            <a:picLocks noChangeAspect="1"/>
          </p:cNvPicPr>
          <p:nvPr/>
        </p:nvPicPr>
        <p:blipFill>
          <a:blip r:embed="rId4"/>
          <a:stretch>
            <a:fillRect/>
          </a:stretch>
        </p:blipFill>
        <p:spPr>
          <a:xfrm>
            <a:off x="8313534" y="2824472"/>
            <a:ext cx="2905530" cy="581106"/>
          </a:xfrm>
          <a:prstGeom prst="rect">
            <a:avLst/>
          </a:prstGeom>
        </p:spPr>
      </p:pic>
      <p:sp>
        <p:nvSpPr>
          <p:cNvPr id="7" name="Down Arrow 6"/>
          <p:cNvSpPr/>
          <p:nvPr/>
        </p:nvSpPr>
        <p:spPr>
          <a:xfrm>
            <a:off x="9690099" y="2378680"/>
            <a:ext cx="355600" cy="445792"/>
          </a:xfrm>
          <a:prstGeom prst="downArrow">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401050" y="3714750"/>
            <a:ext cx="3057525" cy="923330"/>
          </a:xfrm>
          <a:prstGeom prst="rect">
            <a:avLst/>
          </a:prstGeom>
          <a:noFill/>
        </p:spPr>
        <p:txBody>
          <a:bodyPr wrap="square" rtlCol="0">
            <a:spAutoFit/>
          </a:bodyPr>
          <a:lstStyle/>
          <a:p>
            <a:r>
              <a:rPr lang="nb-NO" dirty="0" smtClean="0"/>
              <a:t>If </a:t>
            </a:r>
            <a:r>
              <a:rPr lang="nb-NO" dirty="0" err="1" smtClean="0"/>
              <a:t>you</a:t>
            </a:r>
            <a:r>
              <a:rPr lang="nb-NO" dirty="0" smtClean="0"/>
              <a:t> </a:t>
            </a:r>
            <a:r>
              <a:rPr lang="nb-NO" dirty="0" err="1" smtClean="0"/>
              <a:t>can</a:t>
            </a:r>
            <a:r>
              <a:rPr lang="nb-NO" dirty="0" smtClean="0"/>
              <a:t> </a:t>
            </a:r>
            <a:r>
              <a:rPr lang="nb-NO" dirty="0" err="1" smtClean="0"/>
              <a:t>measure</a:t>
            </a:r>
            <a:r>
              <a:rPr lang="nb-NO" dirty="0" smtClean="0"/>
              <a:t> </a:t>
            </a:r>
            <a:r>
              <a:rPr lang="nb-NO" b="1" dirty="0" smtClean="0">
                <a:solidFill>
                  <a:srgbClr val="CC00CC"/>
                </a:solidFill>
              </a:rPr>
              <a:t>B</a:t>
            </a:r>
            <a:r>
              <a:rPr lang="nb-NO" dirty="0" smtClean="0"/>
              <a:t> and    </a:t>
            </a:r>
            <a:r>
              <a:rPr lang="nb-NO" dirty="0" err="1" smtClean="0"/>
              <a:t>accuratelly</a:t>
            </a:r>
            <a:r>
              <a:rPr lang="nb-NO" dirty="0" smtClean="0"/>
              <a:t> </a:t>
            </a:r>
            <a:r>
              <a:rPr lang="nb-NO" dirty="0" err="1" smtClean="0"/>
              <a:t>enough</a:t>
            </a:r>
            <a:r>
              <a:rPr lang="nb-NO" dirty="0" smtClean="0"/>
              <a:t>, </a:t>
            </a:r>
            <a:r>
              <a:rPr lang="nb-NO" dirty="0" err="1" smtClean="0"/>
              <a:t>you</a:t>
            </a:r>
            <a:r>
              <a:rPr lang="nb-NO" dirty="0" smtClean="0"/>
              <a:t> </a:t>
            </a:r>
            <a:r>
              <a:rPr lang="nb-NO" dirty="0" err="1" smtClean="0"/>
              <a:t>can</a:t>
            </a:r>
            <a:r>
              <a:rPr lang="nb-NO" dirty="0" smtClean="0"/>
              <a:t> </a:t>
            </a:r>
            <a:r>
              <a:rPr lang="nb-NO" dirty="0" err="1" smtClean="0"/>
              <a:t>figure</a:t>
            </a:r>
            <a:r>
              <a:rPr lang="nb-NO" dirty="0" smtClean="0"/>
              <a:t> </a:t>
            </a:r>
            <a:r>
              <a:rPr lang="nb-NO" dirty="0" err="1" smtClean="0"/>
              <a:t>out</a:t>
            </a:r>
            <a:r>
              <a:rPr lang="nb-NO" dirty="0" smtClean="0"/>
              <a:t> </a:t>
            </a:r>
            <a:r>
              <a:rPr lang="nb-NO" dirty="0" err="1" smtClean="0"/>
              <a:t>the</a:t>
            </a:r>
            <a:r>
              <a:rPr lang="nb-NO" dirty="0" smtClean="0"/>
              <a:t> </a:t>
            </a:r>
            <a:r>
              <a:rPr lang="nb-NO" dirty="0" err="1" smtClean="0"/>
              <a:t>size</a:t>
            </a:r>
            <a:r>
              <a:rPr lang="nb-NO" dirty="0" smtClean="0"/>
              <a:t> </a:t>
            </a:r>
            <a:r>
              <a:rPr lang="nb-NO" dirty="0" err="1" smtClean="0"/>
              <a:t>of</a:t>
            </a:r>
            <a:r>
              <a:rPr lang="nb-NO" dirty="0" smtClean="0"/>
              <a:t> Earth</a:t>
            </a:r>
            <a:endParaRPr lang="en-US" dirty="0"/>
          </a:p>
        </p:txBody>
      </p:sp>
      <p:pic>
        <p:nvPicPr>
          <p:cNvPr id="9" name="Picture 8"/>
          <p:cNvPicPr>
            <a:picLocks noChangeAspect="1"/>
          </p:cNvPicPr>
          <p:nvPr/>
        </p:nvPicPr>
        <p:blipFill>
          <a:blip r:embed="rId5"/>
          <a:stretch>
            <a:fillRect/>
          </a:stretch>
        </p:blipFill>
        <p:spPr>
          <a:xfrm>
            <a:off x="10838011" y="3754842"/>
            <a:ext cx="381053" cy="342948"/>
          </a:xfrm>
          <a:prstGeom prst="rect">
            <a:avLst/>
          </a:prstGeom>
        </p:spPr>
      </p:pic>
    </p:spTree>
    <p:extLst>
      <p:ext uri="{BB962C8B-B14F-4D97-AF65-F5344CB8AC3E}">
        <p14:creationId xmlns:p14="http://schemas.microsoft.com/office/powerpoint/2010/main" val="13812715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26085" y="152400"/>
            <a:ext cx="2203775" cy="568392"/>
          </a:xfrm>
        </p:spPr>
        <p:txBody>
          <a:bodyPr/>
          <a:lstStyle/>
          <a:p>
            <a:pPr marL="152396" indent="0">
              <a:buNone/>
            </a:pPr>
            <a:r>
              <a:rPr lang="nb-NO" dirty="0" smtClean="0"/>
              <a:t>Plate </a:t>
            </a:r>
            <a:r>
              <a:rPr lang="nb-NO" dirty="0" err="1" smtClean="0"/>
              <a:t>carrée</a:t>
            </a:r>
            <a:endParaRPr lang="en-US" dirty="0"/>
          </a:p>
        </p:txBody>
      </p:sp>
      <p:pic>
        <p:nvPicPr>
          <p:cNvPr id="4" name="Picture 3"/>
          <p:cNvPicPr>
            <a:picLocks noChangeAspect="1"/>
          </p:cNvPicPr>
          <p:nvPr/>
        </p:nvPicPr>
        <p:blipFill>
          <a:blip r:embed="rId2"/>
          <a:stretch>
            <a:fillRect/>
          </a:stretch>
        </p:blipFill>
        <p:spPr>
          <a:xfrm>
            <a:off x="237820" y="66675"/>
            <a:ext cx="4593357" cy="3415246"/>
          </a:xfrm>
          <a:prstGeom prst="rect">
            <a:avLst/>
          </a:prstGeom>
        </p:spPr>
      </p:pic>
      <p:pic>
        <p:nvPicPr>
          <p:cNvPr id="5" name="Picture 4"/>
          <p:cNvPicPr>
            <a:picLocks noChangeAspect="1"/>
          </p:cNvPicPr>
          <p:nvPr/>
        </p:nvPicPr>
        <p:blipFill>
          <a:blip r:embed="rId3"/>
          <a:stretch>
            <a:fillRect/>
          </a:stretch>
        </p:blipFill>
        <p:spPr>
          <a:xfrm>
            <a:off x="8324850" y="0"/>
            <a:ext cx="3867150" cy="3636849"/>
          </a:xfrm>
          <a:prstGeom prst="rect">
            <a:avLst/>
          </a:prstGeom>
        </p:spPr>
      </p:pic>
      <p:sp>
        <p:nvSpPr>
          <p:cNvPr id="6" name="Text Placeholder 2"/>
          <p:cNvSpPr txBox="1">
            <a:spLocks/>
          </p:cNvSpPr>
          <p:nvPr/>
        </p:nvSpPr>
        <p:spPr>
          <a:xfrm>
            <a:off x="6625900" y="2580154"/>
            <a:ext cx="2203775" cy="568392"/>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Font typeface="Arial" panose="020B0604020202020204" pitchFamily="34" charset="0"/>
              <a:buNone/>
            </a:pPr>
            <a:r>
              <a:rPr lang="nb-NO" dirty="0" smtClean="0"/>
              <a:t>UTM32N</a:t>
            </a:r>
            <a:endParaRPr lang="en-US" dirty="0"/>
          </a:p>
        </p:txBody>
      </p:sp>
      <p:pic>
        <p:nvPicPr>
          <p:cNvPr id="7" name="Picture 6"/>
          <p:cNvPicPr>
            <a:picLocks noChangeAspect="1"/>
          </p:cNvPicPr>
          <p:nvPr/>
        </p:nvPicPr>
        <p:blipFill>
          <a:blip r:embed="rId4"/>
          <a:stretch>
            <a:fillRect/>
          </a:stretch>
        </p:blipFill>
        <p:spPr>
          <a:xfrm>
            <a:off x="200659" y="3567646"/>
            <a:ext cx="4667681" cy="3345172"/>
          </a:xfrm>
          <a:prstGeom prst="rect">
            <a:avLst/>
          </a:prstGeom>
        </p:spPr>
      </p:pic>
      <p:sp>
        <p:nvSpPr>
          <p:cNvPr id="8" name="Text Placeholder 2"/>
          <p:cNvSpPr txBox="1">
            <a:spLocks/>
          </p:cNvSpPr>
          <p:nvPr/>
        </p:nvSpPr>
        <p:spPr>
          <a:xfrm>
            <a:off x="4626085" y="6130304"/>
            <a:ext cx="2203775" cy="568392"/>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Font typeface="Arial" panose="020B0604020202020204" pitchFamily="34" charset="0"/>
              <a:buNone/>
            </a:pPr>
            <a:r>
              <a:rPr lang="nb-NO" dirty="0" err="1" smtClean="0"/>
              <a:t>Mercator</a:t>
            </a:r>
            <a:endParaRPr lang="en-US" dirty="0"/>
          </a:p>
        </p:txBody>
      </p:sp>
      <p:pic>
        <p:nvPicPr>
          <p:cNvPr id="9" name="Picture 8"/>
          <p:cNvPicPr>
            <a:picLocks noChangeAspect="1"/>
          </p:cNvPicPr>
          <p:nvPr/>
        </p:nvPicPr>
        <p:blipFill>
          <a:blip r:embed="rId5"/>
          <a:stretch>
            <a:fillRect/>
          </a:stretch>
        </p:blipFill>
        <p:spPr>
          <a:xfrm>
            <a:off x="8324850" y="3652906"/>
            <a:ext cx="3867150" cy="3205094"/>
          </a:xfrm>
          <a:prstGeom prst="rect">
            <a:avLst/>
          </a:prstGeom>
        </p:spPr>
      </p:pic>
      <p:sp>
        <p:nvSpPr>
          <p:cNvPr id="10" name="Text Placeholder 2"/>
          <p:cNvSpPr txBox="1">
            <a:spLocks/>
          </p:cNvSpPr>
          <p:nvPr/>
        </p:nvSpPr>
        <p:spPr>
          <a:xfrm>
            <a:off x="6625899" y="3792133"/>
            <a:ext cx="2203775" cy="568392"/>
          </a:xfrm>
          <a:prstGeom prst="rect">
            <a:avLst/>
          </a:prstGeom>
        </p:spPr>
        <p:txBody>
          <a:bodyPr spcFirstLastPara="1" vert="horz" wrap="square" lIns="91425" tIns="91425" rIns="91425" bIns="91425"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152396" indent="0">
              <a:buFont typeface="Arial" panose="020B0604020202020204" pitchFamily="34" charset="0"/>
              <a:buNone/>
            </a:pPr>
            <a:r>
              <a:rPr lang="nb-NO" dirty="0" smtClean="0"/>
              <a:t>UTM37N</a:t>
            </a:r>
            <a:endParaRPr lang="en-US" dirty="0"/>
          </a:p>
        </p:txBody>
      </p:sp>
      <p:sp>
        <p:nvSpPr>
          <p:cNvPr id="11" name="Rectangle 10"/>
          <p:cNvSpPr/>
          <p:nvPr/>
        </p:nvSpPr>
        <p:spPr>
          <a:xfrm>
            <a:off x="7562850" y="2580154"/>
            <a:ext cx="371475" cy="17803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358780" y="4548993"/>
            <a:ext cx="2942160" cy="369332"/>
          </a:xfrm>
          <a:prstGeom prst="rect">
            <a:avLst/>
          </a:prstGeom>
          <a:noFill/>
          <a:ln w="38100">
            <a:solidFill>
              <a:srgbClr val="FF0000"/>
            </a:solidFill>
          </a:ln>
        </p:spPr>
        <p:txBody>
          <a:bodyPr wrap="square" rtlCol="0">
            <a:spAutoFit/>
          </a:bodyPr>
          <a:lstStyle/>
          <a:p>
            <a:r>
              <a:rPr lang="nb-NO" dirty="0" err="1" smtClean="0"/>
              <a:t>Zones</a:t>
            </a:r>
            <a:r>
              <a:rPr lang="nb-NO" dirty="0" err="1" smtClean="0">
                <a:sym typeface="Wingdings" panose="05000000000000000000" pitchFamily="2" charset="2"/>
              </a:rPr>
              <a:t>locally</a:t>
            </a:r>
            <a:r>
              <a:rPr lang="nb-NO" dirty="0" smtClean="0">
                <a:sym typeface="Wingdings" panose="05000000000000000000" pitchFamily="2" charset="2"/>
              </a:rPr>
              <a:t> valid systems?</a:t>
            </a:r>
            <a:endParaRPr lang="en-US" dirty="0"/>
          </a:p>
        </p:txBody>
      </p:sp>
    </p:spTree>
    <p:extLst>
      <p:ext uri="{BB962C8B-B14F-4D97-AF65-F5344CB8AC3E}">
        <p14:creationId xmlns:p14="http://schemas.microsoft.com/office/powerpoint/2010/main" val="265024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4005064"/>
            <a:ext cx="5167313"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52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040" y="2492896"/>
            <a:ext cx="503237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26980" name="Rectangle 4"/>
          <p:cNvSpPr>
            <a:spLocks noGrp="1" noChangeArrowheads="1"/>
          </p:cNvSpPr>
          <p:nvPr>
            <p:ph type="title"/>
          </p:nvPr>
        </p:nvSpPr>
        <p:spPr>
          <a:xfrm>
            <a:off x="119336" y="0"/>
            <a:ext cx="8229600" cy="1143000"/>
          </a:xfrm>
        </p:spPr>
        <p:txBody>
          <a:bodyPr/>
          <a:lstStyle/>
          <a:p>
            <a:pPr eaLnBrk="1" hangingPunct="1"/>
            <a:r>
              <a:rPr lang="nb-NO" altLang="nb-NO" dirty="0" err="1" smtClean="0"/>
              <a:t>Map</a:t>
            </a:r>
            <a:r>
              <a:rPr lang="nb-NO" altLang="nb-NO" dirty="0" smtClean="0"/>
              <a:t> </a:t>
            </a:r>
            <a:r>
              <a:rPr lang="nb-NO" altLang="nb-NO" dirty="0" err="1" smtClean="0"/>
              <a:t>projection</a:t>
            </a:r>
            <a:r>
              <a:rPr lang="nb-NO" altLang="nb-NO" dirty="0" smtClean="0"/>
              <a:t> - UTM</a:t>
            </a:r>
          </a:p>
        </p:txBody>
      </p:sp>
      <p:sp>
        <p:nvSpPr>
          <p:cNvPr id="126981" name="Rectangle 5"/>
          <p:cNvSpPr>
            <a:spLocks noGrp="1" noChangeArrowheads="1"/>
          </p:cNvSpPr>
          <p:nvPr>
            <p:ph type="body" idx="1"/>
          </p:nvPr>
        </p:nvSpPr>
        <p:spPr>
          <a:xfrm>
            <a:off x="767408" y="1052736"/>
            <a:ext cx="8002587" cy="2087562"/>
          </a:xfrm>
        </p:spPr>
        <p:txBody>
          <a:bodyPr>
            <a:normAutofit fontScale="85000" lnSpcReduction="20000"/>
          </a:bodyPr>
          <a:lstStyle/>
          <a:p>
            <a:pPr eaLnBrk="1" hangingPunct="1">
              <a:lnSpc>
                <a:spcPct val="90000"/>
              </a:lnSpc>
            </a:pPr>
            <a:r>
              <a:rPr lang="nb-NO" altLang="nb-NO" sz="2400" dirty="0"/>
              <a:t>Universal Transversal </a:t>
            </a:r>
            <a:r>
              <a:rPr lang="nb-NO" altLang="nb-NO" sz="2400" dirty="0" err="1" smtClean="0"/>
              <a:t>Mercator</a:t>
            </a:r>
            <a:r>
              <a:rPr lang="nb-NO" altLang="nb-NO" sz="2400" dirty="0" smtClean="0"/>
              <a:t> </a:t>
            </a:r>
            <a:r>
              <a:rPr lang="nb-NO" altLang="nb-NO" sz="2400" dirty="0" err="1" smtClean="0"/>
              <a:t>projection</a:t>
            </a:r>
            <a:r>
              <a:rPr lang="nb-NO" altLang="nb-NO" sz="2400" dirty="0" smtClean="0"/>
              <a:t> </a:t>
            </a:r>
            <a:r>
              <a:rPr lang="nb-NO" altLang="nb-NO" sz="2400" dirty="0"/>
              <a:t>(UTM)</a:t>
            </a:r>
          </a:p>
          <a:p>
            <a:pPr eaLnBrk="1" hangingPunct="1">
              <a:lnSpc>
                <a:spcPct val="90000"/>
              </a:lnSpc>
            </a:pPr>
            <a:r>
              <a:rPr lang="nb-NO" altLang="nb-NO" sz="2400" dirty="0"/>
              <a:t>60 </a:t>
            </a:r>
            <a:r>
              <a:rPr lang="nb-NO" altLang="nb-NO" sz="2400" dirty="0" err="1" smtClean="0"/>
              <a:t>zones</a:t>
            </a:r>
            <a:r>
              <a:rPr lang="nb-NO" altLang="nb-NO" sz="2400" dirty="0" smtClean="0"/>
              <a:t> </a:t>
            </a:r>
            <a:r>
              <a:rPr lang="nb-NO" altLang="nb-NO" sz="2400" dirty="0"/>
              <a:t>- </a:t>
            </a:r>
            <a:r>
              <a:rPr lang="nb-NO" altLang="nb-NO" sz="2400" dirty="0" err="1" smtClean="0"/>
              <a:t>each</a:t>
            </a:r>
            <a:r>
              <a:rPr lang="nb-NO" altLang="nb-NO" sz="2400" dirty="0" smtClean="0"/>
              <a:t> </a:t>
            </a:r>
            <a:r>
              <a:rPr lang="nb-NO" altLang="nb-NO" sz="2400" dirty="0"/>
              <a:t>6</a:t>
            </a:r>
            <a:r>
              <a:rPr lang="nb-NO" altLang="nb-NO" sz="2400" dirty="0">
                <a:cs typeface="Arial" panose="020B0604020202020204" pitchFamily="34" charset="0"/>
              </a:rPr>
              <a:t>˚ </a:t>
            </a:r>
            <a:r>
              <a:rPr lang="nb-NO" altLang="nb-NO" sz="2400" dirty="0" err="1" smtClean="0">
                <a:cs typeface="Arial" panose="020B0604020202020204" pitchFamily="34" charset="0"/>
              </a:rPr>
              <a:t>wide</a:t>
            </a:r>
            <a:r>
              <a:rPr lang="nb-NO" altLang="nb-NO" sz="2400" dirty="0" smtClean="0">
                <a:cs typeface="Arial" panose="020B0604020202020204" pitchFamily="34" charset="0"/>
              </a:rPr>
              <a:t> </a:t>
            </a:r>
            <a:r>
              <a:rPr lang="nb-NO" altLang="nb-NO" sz="2400" dirty="0">
                <a:cs typeface="Arial" panose="020B0604020202020204" pitchFamily="34" charset="0"/>
              </a:rPr>
              <a:t>(</a:t>
            </a:r>
            <a:r>
              <a:rPr lang="nb-NO" altLang="nb-NO" sz="2400" dirty="0" smtClean="0">
                <a:cs typeface="Arial" panose="020B0604020202020204" pitchFamily="34" charset="0"/>
              </a:rPr>
              <a:t>longitude</a:t>
            </a:r>
            <a:r>
              <a:rPr lang="nb-NO" altLang="nb-NO" sz="2400" dirty="0">
                <a:cs typeface="Arial" panose="020B0604020202020204" pitchFamily="34" charset="0"/>
              </a:rPr>
              <a:t>), </a:t>
            </a:r>
            <a:r>
              <a:rPr lang="nb-NO" altLang="nb-NO" sz="2400" dirty="0" smtClean="0">
                <a:cs typeface="Arial" panose="020B0604020202020204" pitchFamily="34" charset="0"/>
              </a:rPr>
              <a:t>cover Earth </a:t>
            </a:r>
            <a:r>
              <a:rPr lang="nb-NO" altLang="nb-NO" sz="2400" dirty="0">
                <a:cs typeface="Arial" panose="020B0604020202020204" pitchFamily="34" charset="0"/>
              </a:rPr>
              <a:t>(80S-82N)</a:t>
            </a:r>
          </a:p>
          <a:p>
            <a:pPr eaLnBrk="1" hangingPunct="1">
              <a:lnSpc>
                <a:spcPct val="90000"/>
              </a:lnSpc>
            </a:pPr>
            <a:r>
              <a:rPr lang="nb-NO" altLang="nb-NO" sz="2400" dirty="0" smtClean="0">
                <a:cs typeface="Arial" panose="020B0604020202020204" pitchFamily="34" charset="0"/>
              </a:rPr>
              <a:t>Zone </a:t>
            </a:r>
            <a:r>
              <a:rPr lang="nb-NO" altLang="nb-NO" sz="2400" dirty="0" err="1" smtClean="0">
                <a:cs typeface="Arial" panose="020B0604020202020204" pitchFamily="34" charset="0"/>
              </a:rPr>
              <a:t>width</a:t>
            </a:r>
            <a:r>
              <a:rPr lang="nb-NO" altLang="nb-NO" sz="2400" dirty="0" smtClean="0">
                <a:cs typeface="Arial" panose="020B0604020202020204" pitchFamily="34" charset="0"/>
              </a:rPr>
              <a:t> </a:t>
            </a:r>
            <a:r>
              <a:rPr lang="nb-NO" altLang="nb-NO" sz="2400" dirty="0" err="1" smtClean="0">
                <a:cs typeface="Arial" panose="020B0604020202020204" pitchFamily="34" charset="0"/>
              </a:rPr>
              <a:t>on</a:t>
            </a:r>
            <a:r>
              <a:rPr lang="nb-NO" altLang="nb-NO" sz="2400" dirty="0" smtClean="0">
                <a:cs typeface="Arial" panose="020B0604020202020204" pitchFamily="34" charset="0"/>
              </a:rPr>
              <a:t> </a:t>
            </a:r>
            <a:r>
              <a:rPr lang="nb-NO" altLang="nb-NO" sz="2400" dirty="0" err="1" smtClean="0">
                <a:cs typeface="Arial" panose="020B0604020202020204" pitchFamily="34" charset="0"/>
              </a:rPr>
              <a:t>Equator</a:t>
            </a:r>
            <a:r>
              <a:rPr lang="nb-NO" altLang="nb-NO" sz="2400" dirty="0" smtClean="0">
                <a:cs typeface="Arial" panose="020B0604020202020204" pitchFamily="34" charset="0"/>
              </a:rPr>
              <a:t> c. </a:t>
            </a:r>
            <a:r>
              <a:rPr lang="nb-NO" altLang="nb-NO" sz="2400" dirty="0">
                <a:cs typeface="Arial" panose="020B0604020202020204" pitchFamily="34" charset="0"/>
              </a:rPr>
              <a:t>670 km.</a:t>
            </a:r>
          </a:p>
          <a:p>
            <a:pPr eaLnBrk="1" hangingPunct="1">
              <a:lnSpc>
                <a:spcPct val="90000"/>
              </a:lnSpc>
            </a:pPr>
            <a:r>
              <a:rPr lang="nb-NO" altLang="nb-NO" sz="2400" dirty="0" err="1" smtClean="0">
                <a:cs typeface="Arial" panose="020B0604020202020204" pitchFamily="34" charset="0"/>
              </a:rPr>
              <a:t>Cylindar</a:t>
            </a:r>
            <a:r>
              <a:rPr lang="nb-NO" altLang="nb-NO" sz="2400" dirty="0" smtClean="0">
                <a:cs typeface="Arial" panose="020B0604020202020204" pitchFamily="34" charset="0"/>
              </a:rPr>
              <a:t> </a:t>
            </a:r>
            <a:r>
              <a:rPr lang="nb-NO" altLang="nb-NO" sz="2400" dirty="0" err="1" smtClean="0">
                <a:cs typeface="Arial" panose="020B0604020202020204" pitchFamily="34" charset="0"/>
              </a:rPr>
              <a:t>scaled</a:t>
            </a:r>
            <a:r>
              <a:rPr lang="nb-NO" altLang="nb-NO" sz="2400" dirty="0" smtClean="0">
                <a:cs typeface="Arial" panose="020B0604020202020204" pitchFamily="34" charset="0"/>
              </a:rPr>
              <a:t> by </a:t>
            </a:r>
            <a:r>
              <a:rPr lang="nb-NO" altLang="nb-NO" sz="2400" dirty="0">
                <a:cs typeface="Arial" panose="020B0604020202020204" pitchFamily="34" charset="0"/>
              </a:rPr>
              <a:t>0.9996 </a:t>
            </a:r>
            <a:r>
              <a:rPr lang="nb-NO" altLang="nb-NO" sz="2400" dirty="0" smtClean="0">
                <a:cs typeface="Arial" panose="020B0604020202020204" pitchFamily="34" charset="0"/>
              </a:rPr>
              <a:t>relative </a:t>
            </a:r>
            <a:r>
              <a:rPr lang="nb-NO" altLang="nb-NO" sz="2400" dirty="0" err="1" smtClean="0">
                <a:cs typeface="Arial" panose="020B0604020202020204" pitchFamily="34" charset="0"/>
              </a:rPr>
              <a:t>ellipsoid</a:t>
            </a:r>
            <a:endParaRPr lang="nb-NO" altLang="nb-NO" sz="2400" dirty="0">
              <a:cs typeface="Arial" panose="020B0604020202020204" pitchFamily="34" charset="0"/>
            </a:endParaRPr>
          </a:p>
          <a:p>
            <a:pPr eaLnBrk="1" hangingPunct="1">
              <a:lnSpc>
                <a:spcPct val="90000"/>
              </a:lnSpc>
            </a:pPr>
            <a:r>
              <a:rPr lang="nb-NO" altLang="nb-NO" sz="2400" dirty="0" err="1" smtClean="0">
                <a:cs typeface="Arial" panose="020B0604020202020204" pitchFamily="34" charset="0"/>
              </a:rPr>
              <a:t>Projection</a:t>
            </a:r>
            <a:r>
              <a:rPr lang="nb-NO" altLang="nb-NO" sz="2400" dirty="0" smtClean="0">
                <a:cs typeface="Arial" panose="020B0604020202020204" pitchFamily="34" charset="0"/>
              </a:rPr>
              <a:t> </a:t>
            </a:r>
            <a:r>
              <a:rPr lang="nb-NO" altLang="nb-NO" sz="2400" dirty="0" err="1" smtClean="0">
                <a:cs typeface="Arial" panose="020B0604020202020204" pitchFamily="34" charset="0"/>
              </a:rPr>
              <a:t>errors</a:t>
            </a:r>
            <a:r>
              <a:rPr lang="nb-NO" altLang="nb-NO" sz="2400" dirty="0" smtClean="0">
                <a:cs typeface="Arial" panose="020B0604020202020204" pitchFamily="34" charset="0"/>
              </a:rPr>
              <a:t> up to c. </a:t>
            </a:r>
            <a:r>
              <a:rPr lang="nb-NO" altLang="nb-NO" sz="2400" dirty="0">
                <a:cs typeface="Arial" panose="020B0604020202020204" pitchFamily="34" charset="0"/>
              </a:rPr>
              <a:t>1/1000</a:t>
            </a:r>
          </a:p>
          <a:p>
            <a:pPr eaLnBrk="1" hangingPunct="1">
              <a:lnSpc>
                <a:spcPct val="90000"/>
              </a:lnSpc>
            </a:pPr>
            <a:r>
              <a:rPr lang="nb-NO" altLang="nb-NO" sz="2400" dirty="0" smtClean="0">
                <a:cs typeface="Arial" panose="020B0604020202020204" pitchFamily="34" charset="0"/>
              </a:rPr>
              <a:t>Coord.sys </a:t>
            </a:r>
            <a:r>
              <a:rPr lang="nb-NO" altLang="nb-NO" sz="2400" dirty="0" err="1" smtClean="0">
                <a:cs typeface="Arial" panose="020B0604020202020204" pitchFamily="34" charset="0"/>
              </a:rPr>
              <a:t>origin</a:t>
            </a:r>
            <a:r>
              <a:rPr lang="nb-NO" altLang="nb-NO" sz="2400" dirty="0" smtClean="0">
                <a:cs typeface="Arial" panose="020B0604020202020204" pitchFamily="34" charset="0"/>
              </a:rPr>
              <a:t> </a:t>
            </a:r>
            <a:r>
              <a:rPr lang="nb-NO" altLang="nb-NO" sz="2400" dirty="0" err="1" smtClean="0">
                <a:cs typeface="Arial" panose="020B0604020202020204" pitchFamily="34" charset="0"/>
              </a:rPr>
              <a:t>on</a:t>
            </a:r>
            <a:r>
              <a:rPr lang="nb-NO" altLang="nb-NO" sz="2400" dirty="0" smtClean="0">
                <a:cs typeface="Arial" panose="020B0604020202020204" pitchFamily="34" charset="0"/>
              </a:rPr>
              <a:t> </a:t>
            </a:r>
            <a:r>
              <a:rPr lang="nb-NO" altLang="nb-NO" sz="2400" dirty="0" err="1" smtClean="0">
                <a:cs typeface="Arial" panose="020B0604020202020204" pitchFamily="34" charset="0"/>
              </a:rPr>
              <a:t>Equator</a:t>
            </a:r>
            <a:endParaRPr lang="nb-NO" altLang="nb-NO" sz="2400" dirty="0">
              <a:cs typeface="Arial" panose="020B0604020202020204" pitchFamily="34" charset="0"/>
            </a:endParaRPr>
          </a:p>
        </p:txBody>
      </p:sp>
    </p:spTree>
    <p:extLst>
      <p:ext uri="{BB962C8B-B14F-4D97-AF65-F5344CB8AC3E}">
        <p14:creationId xmlns:p14="http://schemas.microsoft.com/office/powerpoint/2010/main" val="3907471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2579"/>
                                        </p:tgtEl>
                                        <p:attrNameLst>
                                          <p:attrName>style.visibility</p:attrName>
                                        </p:attrNameLst>
                                      </p:cBhvr>
                                      <p:to>
                                        <p:strVal val="visible"/>
                                      </p:to>
                                    </p:set>
                                    <p:anim calcmode="lin" valueType="num">
                                      <p:cBhvr additive="base">
                                        <p:cTn id="7" dur="500" fill="hold"/>
                                        <p:tgtEl>
                                          <p:spTgt spid="152579"/>
                                        </p:tgtEl>
                                        <p:attrNameLst>
                                          <p:attrName>ppt_x</p:attrName>
                                        </p:attrNameLst>
                                      </p:cBhvr>
                                      <p:tavLst>
                                        <p:tav tm="0">
                                          <p:val>
                                            <p:strVal val="#ppt_x"/>
                                          </p:val>
                                        </p:tav>
                                        <p:tav tm="100000">
                                          <p:val>
                                            <p:strVal val="#ppt_x"/>
                                          </p:val>
                                        </p:tav>
                                      </p:tavLst>
                                    </p:anim>
                                    <p:anim calcmode="lin" valueType="num">
                                      <p:cBhvr additive="base">
                                        <p:cTn id="8" dur="500" fill="hold"/>
                                        <p:tgtEl>
                                          <p:spTgt spid="1525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624"/>
            <a:ext cx="12192000" cy="6357938"/>
          </a:xfrm>
          <a:prstGeom prst="rect">
            <a:avLst/>
          </a:prstGeom>
        </p:spPr>
      </p:pic>
      <p:sp>
        <p:nvSpPr>
          <p:cNvPr id="3" name="Rectangle 2"/>
          <p:cNvSpPr/>
          <p:nvPr/>
        </p:nvSpPr>
        <p:spPr>
          <a:xfrm>
            <a:off x="2927648" y="6481034"/>
            <a:ext cx="8448600" cy="338554"/>
          </a:xfrm>
          <a:prstGeom prst="rect">
            <a:avLst/>
          </a:prstGeom>
        </p:spPr>
        <p:txBody>
          <a:bodyPr wrap="square">
            <a:spAutoFit/>
          </a:bodyPr>
          <a:lstStyle/>
          <a:p>
            <a:r>
              <a:rPr lang="nn-NO" sz="1600" dirty="0"/>
              <a:t>https://commons.wikimedia.org/wiki/File:Universal_Transverse_Mercator_zones.svg</a:t>
            </a:r>
          </a:p>
        </p:txBody>
      </p:sp>
    </p:spTree>
    <p:extLst>
      <p:ext uri="{BB962C8B-B14F-4D97-AF65-F5344CB8AC3E}">
        <p14:creationId xmlns:p14="http://schemas.microsoft.com/office/powerpoint/2010/main" val="16399920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D:\UNIS\Mapping_and_projections\mgrszones_euro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0"/>
            <a:ext cx="85169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81343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1" y="765175"/>
            <a:ext cx="4130675" cy="59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800" y="584201"/>
            <a:ext cx="3568700"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88" name="Text Box 5"/>
          <p:cNvSpPr txBox="1">
            <a:spLocks noChangeArrowheads="1"/>
          </p:cNvSpPr>
          <p:nvPr/>
        </p:nvSpPr>
        <p:spPr bwMode="auto">
          <a:xfrm>
            <a:off x="6743701" y="3933826"/>
            <a:ext cx="544829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nb-NO" altLang="nb-NO" sz="2400" b="1" dirty="0">
                <a:latin typeface="Arial" panose="020B0604020202020204" pitchFamily="34" charset="0"/>
              </a:rPr>
              <a:t>32V MP </a:t>
            </a:r>
            <a:r>
              <a:rPr lang="nb-NO" altLang="nb-NO" sz="2400" b="1" dirty="0" smtClean="0">
                <a:latin typeface="Arial" panose="020B0604020202020204" pitchFamily="34" charset="0"/>
              </a:rPr>
              <a:t>6364534080	</a:t>
            </a:r>
            <a:r>
              <a:rPr lang="nb-NO" altLang="nb-NO" sz="2000" dirty="0" smtClean="0">
                <a:latin typeface="Arial" panose="020B0604020202020204" pitchFamily="34" charset="0"/>
              </a:rPr>
              <a:t>(meter)</a:t>
            </a:r>
            <a:endParaRPr lang="nb-NO" altLang="nb-NO" sz="2000" dirty="0">
              <a:latin typeface="Arial" panose="020B0604020202020204" pitchFamily="34" charset="0"/>
            </a:endParaRPr>
          </a:p>
          <a:p>
            <a:pPr eaLnBrk="1" hangingPunct="1">
              <a:spcBef>
                <a:spcPct val="50000"/>
              </a:spcBef>
              <a:buNone/>
            </a:pPr>
            <a:r>
              <a:rPr lang="nb-NO" altLang="nb-NO" sz="2400" b="1" dirty="0">
                <a:latin typeface="Arial" panose="020B0604020202020204" pitchFamily="34" charset="0"/>
              </a:rPr>
              <a:t>32V MP </a:t>
            </a:r>
            <a:r>
              <a:rPr lang="nb-NO" altLang="nb-NO" sz="2400" b="1" dirty="0" smtClean="0">
                <a:latin typeface="Arial" panose="020B0604020202020204" pitchFamily="34" charset="0"/>
              </a:rPr>
              <a:t>63643408		</a:t>
            </a:r>
            <a:r>
              <a:rPr lang="nb-NO" altLang="nb-NO" sz="2000" dirty="0" smtClean="0">
                <a:latin typeface="Arial" panose="020B0604020202020204" pitchFamily="34" charset="0"/>
              </a:rPr>
              <a:t>(10-meter</a:t>
            </a:r>
            <a:r>
              <a:rPr lang="nb-NO" altLang="nb-NO" sz="2000" dirty="0">
                <a:latin typeface="Arial" panose="020B0604020202020204" pitchFamily="34" charset="0"/>
              </a:rPr>
              <a:t>)</a:t>
            </a:r>
          </a:p>
          <a:p>
            <a:pPr eaLnBrk="1" hangingPunct="1">
              <a:spcBef>
                <a:spcPct val="50000"/>
              </a:spcBef>
              <a:buNone/>
            </a:pPr>
            <a:r>
              <a:rPr lang="nb-NO" altLang="nb-NO" sz="2400" b="1" dirty="0" smtClean="0">
                <a:latin typeface="Arial" panose="020B0604020202020204" pitchFamily="34" charset="0"/>
              </a:rPr>
              <a:t>32V </a:t>
            </a:r>
            <a:r>
              <a:rPr lang="nb-NO" altLang="nb-NO" sz="2400" b="1" dirty="0">
                <a:latin typeface="Arial" panose="020B0604020202020204" pitchFamily="34" charset="0"/>
              </a:rPr>
              <a:t>MP </a:t>
            </a:r>
            <a:r>
              <a:rPr lang="nb-NO" altLang="nb-NO" sz="2400" b="1" dirty="0" smtClean="0">
                <a:latin typeface="Arial" panose="020B0604020202020204" pitchFamily="34" charset="0"/>
              </a:rPr>
              <a:t>636340		</a:t>
            </a:r>
            <a:r>
              <a:rPr lang="nb-NO" altLang="nb-NO" sz="2000" dirty="0" smtClean="0">
                <a:latin typeface="Arial" panose="020B0604020202020204" pitchFamily="34" charset="0"/>
              </a:rPr>
              <a:t>(100-meter)</a:t>
            </a:r>
            <a:endParaRPr lang="nb-NO" altLang="nb-NO" sz="2400" b="1" dirty="0">
              <a:latin typeface="Arial" panose="020B0604020202020204" pitchFamily="34" charset="0"/>
            </a:endParaRPr>
          </a:p>
          <a:p>
            <a:pPr eaLnBrk="1" hangingPunct="1">
              <a:spcBef>
                <a:spcPct val="50000"/>
              </a:spcBef>
              <a:buFontTx/>
              <a:buNone/>
            </a:pPr>
            <a:r>
              <a:rPr lang="nb-NO" altLang="nb-NO" sz="2400" b="1" dirty="0">
                <a:latin typeface="Arial" panose="020B0604020202020204" pitchFamily="34" charset="0"/>
              </a:rPr>
              <a:t>32V MP </a:t>
            </a:r>
            <a:r>
              <a:rPr lang="nb-NO" altLang="nb-NO" sz="2400" b="1" dirty="0" smtClean="0">
                <a:latin typeface="Arial" panose="020B0604020202020204" pitchFamily="34" charset="0"/>
              </a:rPr>
              <a:t>6334		</a:t>
            </a:r>
            <a:r>
              <a:rPr lang="nb-NO" altLang="nb-NO" sz="2000" dirty="0" smtClean="0">
                <a:latin typeface="Arial" panose="020B0604020202020204" pitchFamily="34" charset="0"/>
              </a:rPr>
              <a:t>(km)</a:t>
            </a:r>
            <a:endParaRPr lang="nb-NO" altLang="nb-NO" sz="2000" dirty="0">
              <a:latin typeface="Arial" panose="020B0604020202020204" pitchFamily="34" charset="0"/>
            </a:endParaRPr>
          </a:p>
          <a:p>
            <a:pPr eaLnBrk="1" hangingPunct="1">
              <a:spcBef>
                <a:spcPct val="50000"/>
              </a:spcBef>
              <a:buFontTx/>
              <a:buNone/>
            </a:pPr>
            <a:r>
              <a:rPr lang="nb-NO" altLang="nb-NO" sz="2400" b="1" dirty="0">
                <a:solidFill>
                  <a:srgbClr val="00B050"/>
                </a:solidFill>
                <a:latin typeface="Arial" panose="020B0604020202020204" pitchFamily="34" charset="0"/>
              </a:rPr>
              <a:t>((463645E 6834080 N</a:t>
            </a:r>
            <a:r>
              <a:rPr lang="nb-NO" altLang="nb-NO" sz="2400" b="1" dirty="0" smtClean="0">
                <a:solidFill>
                  <a:srgbClr val="00B050"/>
                </a:solidFill>
                <a:latin typeface="Arial" panose="020B0604020202020204" pitchFamily="34" charset="0"/>
              </a:rPr>
              <a:t>) z32)  </a:t>
            </a:r>
            <a:endParaRPr lang="nb-NO" altLang="nb-NO" sz="2400" b="1" dirty="0">
              <a:solidFill>
                <a:srgbClr val="00B050"/>
              </a:solidFill>
              <a:latin typeface="Arial" panose="020B0604020202020204" pitchFamily="34" charset="0"/>
            </a:endParaRPr>
          </a:p>
        </p:txBody>
      </p:sp>
      <p:sp>
        <p:nvSpPr>
          <p:cNvPr id="2" name="Oval 1"/>
          <p:cNvSpPr/>
          <p:nvPr/>
        </p:nvSpPr>
        <p:spPr>
          <a:xfrm>
            <a:off x="4348164" y="2700339"/>
            <a:ext cx="71437" cy="7143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nb-NO" altLang="nb-NO" smtClean="0">
              <a:solidFill>
                <a:srgbClr val="FFFFFF"/>
              </a:solidFill>
              <a:latin typeface="Calibri" pitchFamily="34" charset="0"/>
            </a:endParaRPr>
          </a:p>
        </p:txBody>
      </p:sp>
      <p:sp>
        <p:nvSpPr>
          <p:cNvPr id="3" name="Oval 2"/>
          <p:cNvSpPr/>
          <p:nvPr/>
        </p:nvSpPr>
        <p:spPr>
          <a:xfrm>
            <a:off x="3792539" y="2133601"/>
            <a:ext cx="935037" cy="10080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nb-NO" altLang="nb-NO" smtClean="0">
              <a:solidFill>
                <a:srgbClr val="FFFFFF"/>
              </a:solidFill>
              <a:latin typeface="Calibri" pitchFamily="34" charset="0"/>
            </a:endParaRPr>
          </a:p>
        </p:txBody>
      </p:sp>
      <p:sp>
        <p:nvSpPr>
          <p:cNvPr id="7" name="Oval 6"/>
          <p:cNvSpPr/>
          <p:nvPr/>
        </p:nvSpPr>
        <p:spPr>
          <a:xfrm>
            <a:off x="3792539" y="3573463"/>
            <a:ext cx="935037" cy="1008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nb-NO" altLang="nb-NO" smtClean="0">
              <a:solidFill>
                <a:srgbClr val="FFFFFF"/>
              </a:solidFill>
              <a:latin typeface="Calibri" pitchFamily="34" charset="0"/>
            </a:endParaRPr>
          </a:p>
        </p:txBody>
      </p:sp>
      <p:cxnSp>
        <p:nvCxnSpPr>
          <p:cNvPr id="5" name="Straight Connector 4"/>
          <p:cNvCxnSpPr/>
          <p:nvPr/>
        </p:nvCxnSpPr>
        <p:spPr>
          <a:xfrm>
            <a:off x="4511676" y="620714"/>
            <a:ext cx="144463" cy="6048375"/>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sp>
        <p:nvSpPr>
          <p:cNvPr id="150537" name="TextBox 5"/>
          <p:cNvSpPr txBox="1">
            <a:spLocks noChangeArrowheads="1"/>
          </p:cNvSpPr>
          <p:nvPr/>
        </p:nvSpPr>
        <p:spPr bwMode="auto">
          <a:xfrm>
            <a:off x="1847850" y="115889"/>
            <a:ext cx="87846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nb-NO" altLang="nb-NO" sz="2000" b="1" dirty="0" smtClean="0">
                <a:latin typeface="Arial" panose="020B0604020202020204" pitchFamily="34" charset="0"/>
              </a:rPr>
              <a:t>«UTM-</a:t>
            </a:r>
            <a:r>
              <a:rPr lang="nb-NO" altLang="nb-NO" sz="2000" b="1" dirty="0" err="1" smtClean="0">
                <a:latin typeface="Arial" panose="020B0604020202020204" pitchFamily="34" charset="0"/>
              </a:rPr>
              <a:t>map</a:t>
            </a:r>
            <a:r>
              <a:rPr lang="nb-NO" altLang="nb-NO" sz="2000" b="1" dirty="0" smtClean="0">
                <a:latin typeface="Arial" panose="020B0604020202020204" pitchFamily="34" charset="0"/>
              </a:rPr>
              <a:t> </a:t>
            </a:r>
            <a:r>
              <a:rPr lang="nb-NO" altLang="nb-NO" sz="2000" b="1" dirty="0" err="1" smtClean="0">
                <a:latin typeface="Arial" panose="020B0604020202020204" pitchFamily="34" charset="0"/>
              </a:rPr>
              <a:t>reference</a:t>
            </a:r>
            <a:r>
              <a:rPr lang="nb-NO" altLang="nb-NO" sz="2000" b="1" dirty="0" smtClean="0">
                <a:latin typeface="Arial" panose="020B0604020202020204" pitchFamily="34" charset="0"/>
              </a:rPr>
              <a:t>» </a:t>
            </a:r>
            <a:r>
              <a:rPr lang="nb-NO" altLang="nb-NO" sz="2000" b="1" dirty="0">
                <a:latin typeface="Arial" panose="020B0604020202020204" pitchFamily="34" charset="0"/>
              </a:rPr>
              <a:t>(Standard </a:t>
            </a:r>
            <a:r>
              <a:rPr lang="nb-NO" altLang="nb-NO" sz="2000" b="1" dirty="0" err="1">
                <a:latin typeface="Arial" panose="020B0604020202020204" pitchFamily="34" charset="0"/>
              </a:rPr>
              <a:t>reference</a:t>
            </a:r>
            <a:r>
              <a:rPr lang="nb-NO" altLang="nb-NO" sz="2000" b="1" dirty="0">
                <a:latin typeface="Arial" panose="020B0604020202020204" pitchFamily="34" charset="0"/>
              </a:rPr>
              <a:t> (</a:t>
            </a:r>
            <a:r>
              <a:rPr lang="nb-NO" altLang="nb-NO" sz="2000" b="1" dirty="0" err="1">
                <a:latin typeface="Arial" panose="020B0604020202020204" pitchFamily="34" charset="0"/>
              </a:rPr>
              <a:t>position</a:t>
            </a:r>
            <a:r>
              <a:rPr lang="nb-NO" altLang="nb-NO" sz="2000" b="1" dirty="0">
                <a:latin typeface="Arial" panose="020B0604020202020204" pitchFamily="34" charset="0"/>
              </a:rPr>
              <a:t>))  MGRS</a:t>
            </a:r>
          </a:p>
        </p:txBody>
      </p:sp>
      <p:sp>
        <p:nvSpPr>
          <p:cNvPr id="4" name="TextBox 3"/>
          <p:cNvSpPr txBox="1"/>
          <p:nvPr/>
        </p:nvSpPr>
        <p:spPr>
          <a:xfrm>
            <a:off x="336702" y="1926991"/>
            <a:ext cx="1366810" cy="1938992"/>
          </a:xfrm>
          <a:prstGeom prst="rect">
            <a:avLst/>
          </a:prstGeom>
          <a:noFill/>
          <a:ln w="31750">
            <a:solidFill>
              <a:srgbClr val="FF0000"/>
            </a:solidFill>
          </a:ln>
        </p:spPr>
        <p:txBody>
          <a:bodyPr wrap="square" rtlCol="0">
            <a:spAutoFit/>
          </a:bodyPr>
          <a:lstStyle/>
          <a:p>
            <a:r>
              <a:rPr lang="nb-NO" sz="2400" dirty="0" smtClean="0"/>
              <a:t>100km</a:t>
            </a:r>
          </a:p>
          <a:p>
            <a:r>
              <a:rPr lang="nb-NO" sz="2400" dirty="0" err="1" smtClean="0"/>
              <a:t>Squares</a:t>
            </a:r>
            <a:endParaRPr lang="nb-NO" sz="2400" dirty="0" smtClean="0"/>
          </a:p>
          <a:p>
            <a:r>
              <a:rPr lang="nb-NO" sz="2400" dirty="0" smtClean="0"/>
              <a:t>in</a:t>
            </a:r>
          </a:p>
          <a:p>
            <a:r>
              <a:rPr lang="nb-NO" sz="2400" dirty="0" err="1" smtClean="0"/>
              <a:t>coord</a:t>
            </a:r>
            <a:r>
              <a:rPr lang="nb-NO" sz="2400" dirty="0" smtClean="0"/>
              <a:t>.</a:t>
            </a:r>
          </a:p>
          <a:p>
            <a:r>
              <a:rPr lang="nb-NO" sz="2400" dirty="0" smtClean="0"/>
              <a:t>sys.</a:t>
            </a:r>
            <a:endParaRPr lang="nn-NO" sz="2400" dirty="0"/>
          </a:p>
        </p:txBody>
      </p:sp>
    </p:spTree>
    <p:extLst>
      <p:ext uri="{BB962C8B-B14F-4D97-AF65-F5344CB8AC3E}">
        <p14:creationId xmlns:p14="http://schemas.microsoft.com/office/powerpoint/2010/main" val="2457459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43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4388">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4388">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438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388">
                                            <p:txEl>
                                              <p:pRg st="3" end="3"/>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4388"/>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44388">
                                            <p:txEl>
                                              <p:pRg st="4" end="4"/>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2" grpId="0" animBg="1"/>
      <p:bldP spid="3"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1537" y="534989"/>
            <a:ext cx="4971356" cy="627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12" name="TextBox 35"/>
          <p:cNvSpPr txBox="1">
            <a:spLocks noChangeArrowheads="1"/>
          </p:cNvSpPr>
          <p:nvPr/>
        </p:nvSpPr>
        <p:spPr bwMode="auto">
          <a:xfrm>
            <a:off x="4451586" y="552124"/>
            <a:ext cx="1008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n-NO" altLang="nb-NO" sz="2800" b="1" dirty="0">
                <a:latin typeface="Arial" panose="020B0604020202020204" pitchFamily="34" charset="0"/>
              </a:rPr>
              <a:t>35X</a:t>
            </a:r>
          </a:p>
        </p:txBody>
      </p:sp>
      <p:sp>
        <p:nvSpPr>
          <p:cNvPr id="153603" name="TextBox 2"/>
          <p:cNvSpPr txBox="1">
            <a:spLocks noChangeArrowheads="1"/>
          </p:cNvSpPr>
          <p:nvPr/>
        </p:nvSpPr>
        <p:spPr bwMode="auto">
          <a:xfrm>
            <a:off x="6935279" y="534989"/>
            <a:ext cx="4777346"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800" dirty="0">
                <a:solidFill>
                  <a:schemeClr val="tx2"/>
                </a:solidFill>
                <a:latin typeface="Arial" panose="020B0604020202020204" pitchFamily="34" charset="0"/>
              </a:rPr>
              <a:t>«</a:t>
            </a:r>
            <a:r>
              <a:rPr lang="nb-NO" altLang="nb-NO" sz="2800" dirty="0" smtClean="0">
                <a:solidFill>
                  <a:schemeClr val="tx2"/>
                </a:solidFill>
                <a:latin typeface="Arial" panose="020B0604020202020204" pitchFamily="34" charset="0"/>
              </a:rPr>
              <a:t>Original» </a:t>
            </a:r>
            <a:r>
              <a:rPr lang="nb-NO" altLang="nb-NO" sz="2800" dirty="0">
                <a:solidFill>
                  <a:schemeClr val="tx2"/>
                </a:solidFill>
                <a:latin typeface="Arial" panose="020B0604020202020204" pitchFamily="34" charset="0"/>
              </a:rPr>
              <a:t>UTM-system </a:t>
            </a:r>
            <a:r>
              <a:rPr lang="nb-NO" altLang="nb-NO" sz="2800" dirty="0" smtClean="0">
                <a:solidFill>
                  <a:schemeClr val="tx2"/>
                </a:solidFill>
                <a:latin typeface="Arial" panose="020B0604020202020204" pitchFamily="34" charset="0"/>
              </a:rPr>
              <a:t>in </a:t>
            </a:r>
            <a:endParaRPr lang="nb-NO" altLang="nb-NO" sz="2800" dirty="0">
              <a:solidFill>
                <a:schemeClr val="tx2"/>
              </a:solidFill>
              <a:latin typeface="Arial" panose="020B0604020202020204" pitchFamily="34" charset="0"/>
            </a:endParaRPr>
          </a:p>
          <a:p>
            <a:pPr eaLnBrk="1" hangingPunct="1">
              <a:spcBef>
                <a:spcPct val="0"/>
              </a:spcBef>
              <a:buFontTx/>
              <a:buNone/>
            </a:pPr>
            <a:r>
              <a:rPr lang="nb-NO" altLang="nb-NO" sz="2800" dirty="0" smtClean="0">
                <a:solidFill>
                  <a:schemeClr val="tx2"/>
                </a:solidFill>
                <a:latin typeface="Arial" panose="020B0604020202020204" pitchFamily="34" charset="0"/>
              </a:rPr>
              <a:t>Norway </a:t>
            </a:r>
            <a:r>
              <a:rPr lang="nb-NO" altLang="nb-NO" sz="2800" dirty="0">
                <a:solidFill>
                  <a:schemeClr val="tx2"/>
                </a:solidFill>
                <a:latin typeface="Arial" panose="020B0604020202020204" pitchFamily="34" charset="0"/>
              </a:rPr>
              <a:t>- </a:t>
            </a:r>
            <a:r>
              <a:rPr lang="nb-NO" altLang="nb-NO" sz="2800" dirty="0" err="1" smtClean="0">
                <a:solidFill>
                  <a:schemeClr val="tx2"/>
                </a:solidFill>
                <a:latin typeface="Arial" panose="020B0604020202020204" pitchFamily="34" charset="0"/>
              </a:rPr>
              <a:t>extended</a:t>
            </a:r>
            <a:r>
              <a:rPr lang="nb-NO" altLang="nb-NO" sz="2800" dirty="0" smtClean="0">
                <a:solidFill>
                  <a:schemeClr val="tx2"/>
                </a:solidFill>
                <a:latin typeface="Arial" panose="020B0604020202020204" pitchFamily="34" charset="0"/>
              </a:rPr>
              <a:t> </a:t>
            </a:r>
            <a:r>
              <a:rPr lang="nb-NO" altLang="nb-NO" sz="2800" dirty="0" err="1" smtClean="0">
                <a:solidFill>
                  <a:schemeClr val="tx2"/>
                </a:solidFill>
                <a:latin typeface="Arial" panose="020B0604020202020204" pitchFamily="34" charset="0"/>
              </a:rPr>
              <a:t>zones</a:t>
            </a:r>
            <a:r>
              <a:rPr lang="nb-NO" altLang="nb-NO" sz="2800" dirty="0" smtClean="0">
                <a:solidFill>
                  <a:schemeClr val="tx2"/>
                </a:solidFill>
                <a:latin typeface="Arial" panose="020B0604020202020204" pitchFamily="34" charset="0"/>
              </a:rPr>
              <a:t>.</a:t>
            </a:r>
            <a:endParaRPr lang="nb-NO" altLang="nb-NO" sz="2800" dirty="0">
              <a:solidFill>
                <a:schemeClr val="tx2"/>
              </a:solidFill>
              <a:latin typeface="Arial" panose="020B0604020202020204" pitchFamily="34" charset="0"/>
            </a:endParaRPr>
          </a:p>
          <a:p>
            <a:pPr eaLnBrk="1" hangingPunct="1">
              <a:spcBef>
                <a:spcPct val="0"/>
              </a:spcBef>
              <a:buFontTx/>
              <a:buNone/>
            </a:pPr>
            <a:endParaRPr lang="nb-NO" altLang="nb-NO" sz="2800" dirty="0">
              <a:solidFill>
                <a:schemeClr val="tx2"/>
              </a:solidFill>
              <a:latin typeface="Arial" panose="020B0604020202020204" pitchFamily="34" charset="0"/>
            </a:endParaRPr>
          </a:p>
          <a:p>
            <a:pPr eaLnBrk="1" hangingPunct="1">
              <a:spcBef>
                <a:spcPct val="0"/>
              </a:spcBef>
              <a:buFontTx/>
              <a:buNone/>
            </a:pPr>
            <a:r>
              <a:rPr lang="nb-NO" altLang="nb-NO" sz="2800" dirty="0" err="1" smtClean="0">
                <a:solidFill>
                  <a:schemeClr val="tx2"/>
                </a:solidFill>
                <a:latin typeface="Arial" panose="020B0604020202020204" pitchFamily="34" charset="0"/>
              </a:rPr>
              <a:t>Defined</a:t>
            </a:r>
            <a:r>
              <a:rPr lang="nb-NO" altLang="nb-NO" sz="2800" dirty="0" smtClean="0">
                <a:solidFill>
                  <a:schemeClr val="tx2"/>
                </a:solidFill>
                <a:latin typeface="Arial" panose="020B0604020202020204" pitchFamily="34" charset="0"/>
              </a:rPr>
              <a:t> in </a:t>
            </a:r>
            <a:r>
              <a:rPr lang="nb-NO" altLang="nb-NO" sz="2800" dirty="0">
                <a:solidFill>
                  <a:schemeClr val="tx2"/>
                </a:solidFill>
                <a:latin typeface="Arial" panose="020B0604020202020204" pitchFamily="34" charset="0"/>
              </a:rPr>
              <a:t>NATO </a:t>
            </a:r>
          </a:p>
          <a:p>
            <a:pPr eaLnBrk="1" hangingPunct="1">
              <a:spcBef>
                <a:spcPct val="0"/>
              </a:spcBef>
              <a:buFontTx/>
              <a:buNone/>
            </a:pPr>
            <a:r>
              <a:rPr lang="nb-NO" altLang="nb-NO" sz="2800" dirty="0">
                <a:solidFill>
                  <a:schemeClr val="tx2"/>
                </a:solidFill>
                <a:latin typeface="Arial" panose="020B0604020202020204" pitchFamily="34" charset="0"/>
              </a:rPr>
              <a:t>(</a:t>
            </a:r>
            <a:r>
              <a:rPr lang="nb-NO" altLang="nb-NO" sz="2800" dirty="0" err="1">
                <a:solidFill>
                  <a:schemeClr val="tx2"/>
                </a:solidFill>
                <a:latin typeface="Arial" panose="020B0604020202020204" pitchFamily="34" charset="0"/>
              </a:rPr>
              <a:t>ca</a:t>
            </a:r>
            <a:r>
              <a:rPr lang="nb-NO" altLang="nb-NO" sz="2800" dirty="0">
                <a:solidFill>
                  <a:schemeClr val="tx2"/>
                </a:solidFill>
                <a:latin typeface="Arial" panose="020B0604020202020204" pitchFamily="34" charset="0"/>
              </a:rPr>
              <a:t> 1950)</a:t>
            </a:r>
          </a:p>
          <a:p>
            <a:pPr eaLnBrk="1" hangingPunct="1">
              <a:spcBef>
                <a:spcPct val="0"/>
              </a:spcBef>
              <a:buFontTx/>
              <a:buNone/>
            </a:pPr>
            <a:endParaRPr lang="nb-NO" altLang="nb-NO" sz="2800" dirty="0">
              <a:solidFill>
                <a:schemeClr val="tx2"/>
              </a:solidFill>
              <a:latin typeface="Arial" panose="020B0604020202020204" pitchFamily="34" charset="0"/>
            </a:endParaRPr>
          </a:p>
          <a:p>
            <a:pPr eaLnBrk="1" hangingPunct="1">
              <a:spcBef>
                <a:spcPct val="0"/>
              </a:spcBef>
              <a:buFontTx/>
              <a:buNone/>
            </a:pPr>
            <a:r>
              <a:rPr lang="nb-NO" altLang="nb-NO" sz="2800" dirty="0" smtClean="0">
                <a:solidFill>
                  <a:schemeClr val="tx2"/>
                </a:solidFill>
                <a:latin typeface="Arial" panose="020B0604020202020204" pitchFamily="34" charset="0"/>
              </a:rPr>
              <a:t>Used </a:t>
            </a:r>
            <a:r>
              <a:rPr lang="nb-NO" altLang="nb-NO" sz="2800" dirty="0" err="1" smtClean="0">
                <a:solidFill>
                  <a:schemeClr val="tx2"/>
                </a:solidFill>
                <a:latin typeface="Arial" panose="020B0604020202020204" pitchFamily="34" charset="0"/>
              </a:rPr>
              <a:t>until</a:t>
            </a:r>
            <a:r>
              <a:rPr lang="nb-NO" altLang="nb-NO" sz="2800" dirty="0" smtClean="0">
                <a:solidFill>
                  <a:schemeClr val="tx2"/>
                </a:solidFill>
                <a:latin typeface="Arial" panose="020B0604020202020204" pitchFamily="34" charset="0"/>
              </a:rPr>
              <a:t> c. </a:t>
            </a:r>
            <a:r>
              <a:rPr lang="nb-NO" altLang="nb-NO" sz="2800" dirty="0">
                <a:solidFill>
                  <a:schemeClr val="tx2"/>
                </a:solidFill>
                <a:latin typeface="Arial" panose="020B0604020202020204" pitchFamily="34" charset="0"/>
              </a:rPr>
              <a:t>1995 for ED50</a:t>
            </a:r>
          </a:p>
        </p:txBody>
      </p:sp>
      <p:cxnSp>
        <p:nvCxnSpPr>
          <p:cNvPr id="3" name="Straight Connector 2"/>
          <p:cNvCxnSpPr/>
          <p:nvPr/>
        </p:nvCxnSpPr>
        <p:spPr>
          <a:xfrm flipH="1">
            <a:off x="3242540" y="591269"/>
            <a:ext cx="91050" cy="728739"/>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flipV="1">
            <a:off x="3142012" y="1332185"/>
            <a:ext cx="503238" cy="73025"/>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3645251" y="1405209"/>
            <a:ext cx="541337" cy="0"/>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367635" y="580503"/>
            <a:ext cx="19050" cy="806450"/>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430364" y="591269"/>
            <a:ext cx="161925" cy="719138"/>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314593" y="1368697"/>
            <a:ext cx="539750" cy="36513"/>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882997" y="1268414"/>
            <a:ext cx="640689" cy="103188"/>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sp>
        <p:nvSpPr>
          <p:cNvPr id="153611" name="TextBox 33"/>
          <p:cNvSpPr txBox="1">
            <a:spLocks noChangeArrowheads="1"/>
          </p:cNvSpPr>
          <p:nvPr/>
        </p:nvSpPr>
        <p:spPr bwMode="auto">
          <a:xfrm>
            <a:off x="3381281" y="560128"/>
            <a:ext cx="1062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n-NO" altLang="nb-NO" sz="2800" b="1" dirty="0">
                <a:latin typeface="Arial" panose="020B0604020202020204" pitchFamily="34" charset="0"/>
              </a:rPr>
              <a:t>33X</a:t>
            </a:r>
          </a:p>
        </p:txBody>
      </p:sp>
      <p:cxnSp>
        <p:nvCxnSpPr>
          <p:cNvPr id="37" name="Straight Connector 36"/>
          <p:cNvCxnSpPr/>
          <p:nvPr/>
        </p:nvCxnSpPr>
        <p:spPr>
          <a:xfrm flipH="1" flipV="1">
            <a:off x="2033589" y="3612750"/>
            <a:ext cx="358775" cy="76200"/>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1399602" y="6021288"/>
            <a:ext cx="519934" cy="112714"/>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364513" y="3612750"/>
            <a:ext cx="669075" cy="2408538"/>
          </a:xfrm>
          <a:prstGeom prst="line">
            <a:avLst/>
          </a:prstGeom>
          <a:ln w="34925">
            <a:solidFill>
              <a:srgbClr val="1010FC"/>
            </a:solidFill>
          </a:ln>
        </p:spPr>
        <p:style>
          <a:lnRef idx="1">
            <a:schemeClr val="accent1"/>
          </a:lnRef>
          <a:fillRef idx="0">
            <a:schemeClr val="accent1"/>
          </a:fillRef>
          <a:effectRef idx="0">
            <a:schemeClr val="accent1"/>
          </a:effectRef>
          <a:fontRef idx="minor">
            <a:schemeClr val="tx1"/>
          </a:fontRef>
        </p:style>
      </p:cxnSp>
      <p:sp>
        <p:nvSpPr>
          <p:cNvPr id="16" name="Rectangle 1"/>
          <p:cNvSpPr>
            <a:spLocks noChangeArrowheads="1"/>
          </p:cNvSpPr>
          <p:nvPr/>
        </p:nvSpPr>
        <p:spPr bwMode="auto">
          <a:xfrm>
            <a:off x="968048" y="52943"/>
            <a:ext cx="18517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nb-NO" altLang="nb-NO" sz="1800" b="1" dirty="0">
                <a:latin typeface="Arial" panose="020B0604020202020204" pitchFamily="34" charset="0"/>
              </a:rPr>
              <a:t>UTM </a:t>
            </a:r>
            <a:r>
              <a:rPr lang="nb-NO" altLang="nb-NO" sz="1800" b="1" dirty="0" smtClean="0">
                <a:latin typeface="Arial" panose="020B0604020202020204" pitchFamily="34" charset="0"/>
              </a:rPr>
              <a:t>in Norway</a:t>
            </a:r>
            <a:endParaRPr lang="nn-NO" altLang="nb-NO" sz="1800" dirty="0">
              <a:latin typeface="Arial" panose="020B0604020202020204" pitchFamily="34" charset="0"/>
            </a:endParaRPr>
          </a:p>
        </p:txBody>
      </p:sp>
    </p:spTree>
    <p:extLst>
      <p:ext uri="{BB962C8B-B14F-4D97-AF65-F5344CB8AC3E}">
        <p14:creationId xmlns:p14="http://schemas.microsoft.com/office/powerpoint/2010/main" val="21812501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9696" y="-7727"/>
            <a:ext cx="7850187" cy="676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1" name="TextBox 2"/>
          <p:cNvSpPr txBox="1">
            <a:spLocks noChangeArrowheads="1"/>
          </p:cNvSpPr>
          <p:nvPr/>
        </p:nvSpPr>
        <p:spPr bwMode="auto">
          <a:xfrm>
            <a:off x="407369" y="260350"/>
            <a:ext cx="417574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800" dirty="0">
                <a:solidFill>
                  <a:schemeClr val="tx2"/>
                </a:solidFill>
                <a:latin typeface="Arial" panose="020B0604020202020204" pitchFamily="34" charset="0"/>
              </a:rPr>
              <a:t>UTM-system</a:t>
            </a:r>
          </a:p>
          <a:p>
            <a:pPr eaLnBrk="1" hangingPunct="1">
              <a:spcBef>
                <a:spcPct val="0"/>
              </a:spcBef>
              <a:buFontTx/>
              <a:buNone/>
            </a:pPr>
            <a:r>
              <a:rPr lang="nb-NO" altLang="nb-NO" sz="2800" dirty="0" smtClean="0">
                <a:solidFill>
                  <a:schemeClr val="tx2"/>
                </a:solidFill>
                <a:latin typeface="Arial" panose="020B0604020202020204" pitchFamily="34" charset="0"/>
              </a:rPr>
              <a:t>in Norway, used </a:t>
            </a:r>
            <a:r>
              <a:rPr lang="nb-NO" altLang="nb-NO" sz="2800" dirty="0" err="1" smtClean="0">
                <a:solidFill>
                  <a:schemeClr val="tx2"/>
                </a:solidFill>
                <a:latin typeface="Arial" panose="020B0604020202020204" pitchFamily="34" charset="0"/>
              </a:rPr>
              <a:t>today</a:t>
            </a:r>
            <a:endParaRPr lang="nb-NO" altLang="nb-NO" sz="2800" dirty="0">
              <a:solidFill>
                <a:schemeClr val="tx2"/>
              </a:solidFill>
              <a:latin typeface="Arial" panose="020B0604020202020204" pitchFamily="34" charset="0"/>
            </a:endParaRPr>
          </a:p>
          <a:p>
            <a:pPr eaLnBrk="1" hangingPunct="1">
              <a:spcBef>
                <a:spcPct val="0"/>
              </a:spcBef>
              <a:buFontTx/>
              <a:buNone/>
            </a:pPr>
            <a:r>
              <a:rPr lang="nb-NO" altLang="nb-NO" sz="2800" dirty="0" smtClean="0">
                <a:solidFill>
                  <a:schemeClr val="tx2"/>
                </a:solidFill>
                <a:latin typeface="Arial" panose="020B0604020202020204" pitchFamily="34" charset="0"/>
              </a:rPr>
              <a:t>”</a:t>
            </a:r>
            <a:r>
              <a:rPr lang="nb-NO" altLang="nb-NO" sz="2800" dirty="0" err="1" smtClean="0">
                <a:solidFill>
                  <a:schemeClr val="tx2"/>
                </a:solidFill>
                <a:latin typeface="Arial" panose="020B0604020202020204" pitchFamily="34" charset="0"/>
              </a:rPr>
              <a:t>Customized</a:t>
            </a:r>
            <a:r>
              <a:rPr lang="nb-NO" altLang="nb-NO" sz="2800" dirty="0" smtClean="0">
                <a:solidFill>
                  <a:schemeClr val="tx2"/>
                </a:solidFill>
                <a:latin typeface="Arial" panose="020B0604020202020204" pitchFamily="34" charset="0"/>
              </a:rPr>
              <a:t>” for digital</a:t>
            </a:r>
            <a:endParaRPr lang="nb-NO" altLang="nb-NO" sz="2800" dirty="0">
              <a:solidFill>
                <a:schemeClr val="tx2"/>
              </a:solidFill>
              <a:latin typeface="Arial" panose="020B0604020202020204" pitchFamily="34" charset="0"/>
            </a:endParaRPr>
          </a:p>
          <a:p>
            <a:pPr eaLnBrk="1" hangingPunct="1">
              <a:spcBef>
                <a:spcPct val="0"/>
              </a:spcBef>
              <a:buFontTx/>
              <a:buNone/>
            </a:pPr>
            <a:r>
              <a:rPr lang="nb-NO" altLang="nb-NO" sz="2800" dirty="0" err="1" smtClean="0">
                <a:solidFill>
                  <a:schemeClr val="tx2"/>
                </a:solidFill>
                <a:latin typeface="Arial" panose="020B0604020202020204" pitchFamily="34" charset="0"/>
              </a:rPr>
              <a:t>Map</a:t>
            </a:r>
            <a:r>
              <a:rPr lang="nb-NO" altLang="nb-NO" sz="2800" dirty="0" smtClean="0">
                <a:solidFill>
                  <a:schemeClr val="tx2"/>
                </a:solidFill>
                <a:latin typeface="Arial" panose="020B0604020202020204" pitchFamily="34" charset="0"/>
              </a:rPr>
              <a:t> data</a:t>
            </a:r>
            <a:endParaRPr lang="nb-NO" altLang="nb-NO" sz="2800" dirty="0">
              <a:solidFill>
                <a:schemeClr val="tx2"/>
              </a:solidFill>
              <a:latin typeface="Arial" panose="020B0604020202020204" pitchFamily="34" charset="0"/>
            </a:endParaRPr>
          </a:p>
        </p:txBody>
      </p:sp>
    </p:spTree>
    <p:extLst>
      <p:ext uri="{BB962C8B-B14F-4D97-AF65-F5344CB8AC3E}">
        <p14:creationId xmlns:p14="http://schemas.microsoft.com/office/powerpoint/2010/main" val="34196943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90" t="8968" r="14639" b="17130"/>
          <a:stretch/>
        </p:blipFill>
        <p:spPr bwMode="auto">
          <a:xfrm>
            <a:off x="695400" y="6055"/>
            <a:ext cx="11017224" cy="6851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91344" y="188640"/>
            <a:ext cx="11737304" cy="584775"/>
          </a:xfrm>
          <a:prstGeom prst="rect">
            <a:avLst/>
          </a:prstGeom>
          <a:solidFill>
            <a:schemeClr val="bg1"/>
          </a:solidFill>
        </p:spPr>
        <p:txBody>
          <a:bodyPr wrap="square" rtlCol="0">
            <a:spAutoFit/>
          </a:bodyPr>
          <a:lstStyle/>
          <a:p>
            <a:r>
              <a:rPr lang="nn-NO" altLang="nb-NO" sz="3200" b="1" dirty="0"/>
              <a:t>NTM </a:t>
            </a:r>
            <a:r>
              <a:rPr lang="nn-NO" altLang="nb-NO" sz="3200" b="1" dirty="0" err="1"/>
              <a:t>z</a:t>
            </a:r>
            <a:r>
              <a:rPr lang="nn-NO" altLang="nb-NO" sz="3200" b="1" dirty="0" err="1" smtClean="0"/>
              <a:t>one</a:t>
            </a:r>
            <a:r>
              <a:rPr lang="nn-NO" altLang="nb-NO" sz="3200" b="1" dirty="0" smtClean="0"/>
              <a:t> </a:t>
            </a:r>
            <a:r>
              <a:rPr lang="nn-NO" altLang="nb-NO" sz="3200" b="1" dirty="0"/>
              <a:t>5 – </a:t>
            </a:r>
            <a:r>
              <a:rPr lang="nn-NO" altLang="nb-NO" sz="3200" b="1" dirty="0" smtClean="0"/>
              <a:t>30                         NTM-</a:t>
            </a:r>
            <a:r>
              <a:rPr lang="nn-NO" altLang="nb-NO" sz="3200" b="1" dirty="0" err="1" smtClean="0"/>
              <a:t>zones</a:t>
            </a:r>
            <a:r>
              <a:rPr lang="nn-NO" altLang="nb-NO" sz="3200" b="1" dirty="0" smtClean="0"/>
              <a:t> and UTM32 </a:t>
            </a:r>
            <a:r>
              <a:rPr lang="nn-NO" altLang="nb-NO" sz="3200" b="1" dirty="0" err="1" smtClean="0"/>
              <a:t>scale</a:t>
            </a:r>
            <a:endParaRPr lang="nn-NO" sz="3200" dirty="0"/>
          </a:p>
        </p:txBody>
      </p:sp>
    </p:spTree>
    <p:extLst>
      <p:ext uri="{BB962C8B-B14F-4D97-AF65-F5344CB8AC3E}">
        <p14:creationId xmlns:p14="http://schemas.microsoft.com/office/powerpoint/2010/main" val="20133056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7938"/>
            <a:ext cx="8424862"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p:nvCxnSpPr>
        <p:spPr>
          <a:xfrm>
            <a:off x="7150100" y="333376"/>
            <a:ext cx="0" cy="2951163"/>
          </a:xfrm>
          <a:prstGeom prst="line">
            <a:avLst/>
          </a:prstGeom>
          <a:ln w="31750">
            <a:solidFill>
              <a:srgbClr val="1010FC"/>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6707189" y="3238501"/>
            <a:ext cx="1792287" cy="3175"/>
          </a:xfrm>
          <a:prstGeom prst="line">
            <a:avLst/>
          </a:prstGeom>
          <a:ln w="31750">
            <a:solidFill>
              <a:srgbClr val="1010FC"/>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7391400" y="2133600"/>
            <a:ext cx="0" cy="110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35863" y="2133600"/>
            <a:ext cx="0" cy="1104900"/>
          </a:xfrm>
          <a:prstGeom prst="line">
            <a:avLst/>
          </a:prstGeom>
          <a:ln w="31750">
            <a:solidFill>
              <a:srgbClr val="1010FC"/>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7121525" y="2136775"/>
            <a:ext cx="414338" cy="0"/>
          </a:xfrm>
          <a:prstGeom prst="line">
            <a:avLst/>
          </a:prstGeom>
          <a:ln w="31750">
            <a:solidFill>
              <a:srgbClr val="1010FC"/>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654800" y="333376"/>
            <a:ext cx="0" cy="290512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6657976" y="3235325"/>
            <a:ext cx="2944813"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Connector 4"/>
          <p:cNvCxnSpPr>
            <a:endCxn id="2" idx="2"/>
          </p:cNvCxnSpPr>
          <p:nvPr/>
        </p:nvCxnSpPr>
        <p:spPr>
          <a:xfrm>
            <a:off x="6654800" y="2132013"/>
            <a:ext cx="833438"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2" idx="4"/>
          </p:cNvCxnSpPr>
          <p:nvPr/>
        </p:nvCxnSpPr>
        <p:spPr>
          <a:xfrm flipV="1">
            <a:off x="7542213" y="2185989"/>
            <a:ext cx="0" cy="1049337"/>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7488238" y="2078038"/>
            <a:ext cx="107950" cy="107950"/>
          </a:xfrm>
          <a:prstGeom prst="ellipse">
            <a:avLst/>
          </a:prstGeom>
          <a:solidFill>
            <a:srgbClr val="1010FC"/>
          </a:solidFill>
          <a:ln>
            <a:solidFill>
              <a:srgbClr val="1010F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nn-NO" altLang="nb-NO" smtClean="0">
              <a:solidFill>
                <a:srgbClr val="FFFFFF"/>
              </a:solidFill>
              <a:latin typeface="Calibri" pitchFamily="34" charset="0"/>
            </a:endParaRPr>
          </a:p>
        </p:txBody>
      </p:sp>
      <p:cxnSp>
        <p:nvCxnSpPr>
          <p:cNvPr id="7" name="Straight Arrow Connector 6"/>
          <p:cNvCxnSpPr/>
          <p:nvPr/>
        </p:nvCxnSpPr>
        <p:spPr>
          <a:xfrm flipH="1" flipV="1">
            <a:off x="4440238" y="4292600"/>
            <a:ext cx="2709862" cy="20891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8"/>
          <p:cNvSpPr txBox="1">
            <a:spLocks noChangeArrowheads="1"/>
          </p:cNvSpPr>
          <p:nvPr/>
        </p:nvSpPr>
        <p:spPr bwMode="auto">
          <a:xfrm>
            <a:off x="2423592" y="548680"/>
            <a:ext cx="2592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400" b="1" dirty="0" err="1" smtClean="0">
                <a:solidFill>
                  <a:srgbClr val="FF0000"/>
                </a:solidFill>
                <a:latin typeface="Arial" panose="020B0604020202020204" pitchFamily="34" charset="0"/>
              </a:rPr>
              <a:t>Northing</a:t>
            </a:r>
            <a:r>
              <a:rPr lang="nb-NO" altLang="nb-NO" sz="2400" b="1" dirty="0" smtClean="0">
                <a:solidFill>
                  <a:srgbClr val="FF0000"/>
                </a:solidFill>
                <a:latin typeface="Arial" panose="020B0604020202020204" pitchFamily="34" charset="0"/>
              </a:rPr>
              <a:t> «N»</a:t>
            </a:r>
            <a:endParaRPr lang="nb-NO" altLang="nb-NO" sz="2400" b="1" dirty="0">
              <a:solidFill>
                <a:srgbClr val="FF0000"/>
              </a:solidFill>
              <a:latin typeface="Arial" panose="020B0604020202020204" pitchFamily="34" charset="0"/>
            </a:endParaRPr>
          </a:p>
        </p:txBody>
      </p:sp>
    </p:spTree>
    <p:extLst>
      <p:ext uri="{BB962C8B-B14F-4D97-AF65-F5344CB8AC3E}">
        <p14:creationId xmlns:p14="http://schemas.microsoft.com/office/powerpoint/2010/main" val="3775948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0"/>
            <a:ext cx="8424862"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flipV="1">
            <a:off x="6654801" y="3213100"/>
            <a:ext cx="3175" cy="3240088"/>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6657976" y="6450013"/>
            <a:ext cx="2944813"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Connector 4"/>
          <p:cNvCxnSpPr>
            <a:endCxn id="7" idx="2"/>
          </p:cNvCxnSpPr>
          <p:nvPr/>
        </p:nvCxnSpPr>
        <p:spPr>
          <a:xfrm>
            <a:off x="6654800" y="4346575"/>
            <a:ext cx="833438"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7" idx="4"/>
          </p:cNvCxnSpPr>
          <p:nvPr/>
        </p:nvCxnSpPr>
        <p:spPr>
          <a:xfrm flipV="1">
            <a:off x="7542213" y="4400551"/>
            <a:ext cx="0" cy="2049463"/>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488238" y="4292600"/>
            <a:ext cx="107950" cy="107950"/>
          </a:xfrm>
          <a:prstGeom prst="ellipse">
            <a:avLst/>
          </a:prstGeom>
          <a:solidFill>
            <a:srgbClr val="1010FC"/>
          </a:solidFill>
          <a:ln>
            <a:solidFill>
              <a:srgbClr val="1010F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endParaRPr lang="nn-NO" altLang="nb-NO" smtClean="0">
              <a:solidFill>
                <a:srgbClr val="FFFFFF"/>
              </a:solidFill>
              <a:latin typeface="Calibri" pitchFamily="34" charset="0"/>
            </a:endParaRPr>
          </a:p>
        </p:txBody>
      </p:sp>
      <p:sp>
        <p:nvSpPr>
          <p:cNvPr id="133128" name="TextBox 8"/>
          <p:cNvSpPr txBox="1">
            <a:spLocks noChangeArrowheads="1"/>
          </p:cNvSpPr>
          <p:nvPr/>
        </p:nvSpPr>
        <p:spPr bwMode="auto">
          <a:xfrm>
            <a:off x="2927350" y="5876926"/>
            <a:ext cx="2592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400" b="1" dirty="0" err="1">
                <a:solidFill>
                  <a:srgbClr val="FF0000"/>
                </a:solidFill>
                <a:latin typeface="Arial" panose="020B0604020202020204" pitchFamily="34" charset="0"/>
              </a:rPr>
              <a:t>Southing</a:t>
            </a:r>
            <a:r>
              <a:rPr lang="nb-NO" altLang="nb-NO" sz="2400" b="1" dirty="0">
                <a:solidFill>
                  <a:srgbClr val="FF0000"/>
                </a:solidFill>
                <a:latin typeface="Arial" panose="020B0604020202020204" pitchFamily="34" charset="0"/>
              </a:rPr>
              <a:t> «S»</a:t>
            </a:r>
          </a:p>
        </p:txBody>
      </p:sp>
    </p:spTree>
    <p:extLst>
      <p:ext uri="{BB962C8B-B14F-4D97-AF65-F5344CB8AC3E}">
        <p14:creationId xmlns:p14="http://schemas.microsoft.com/office/powerpoint/2010/main" val="17341882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41902" y="0"/>
            <a:ext cx="10250098" cy="6838197"/>
          </a:xfrm>
          <a:prstGeom prst="rect">
            <a:avLst/>
          </a:prstGeom>
        </p:spPr>
      </p:pic>
      <p:sp>
        <p:nvSpPr>
          <p:cNvPr id="3" name="Rectangle 2"/>
          <p:cNvSpPr/>
          <p:nvPr/>
        </p:nvSpPr>
        <p:spPr>
          <a:xfrm>
            <a:off x="2162224" y="6581001"/>
            <a:ext cx="7877125" cy="276999"/>
          </a:xfrm>
          <a:prstGeom prst="rect">
            <a:avLst/>
          </a:prstGeom>
        </p:spPr>
        <p:txBody>
          <a:bodyPr wrap="square">
            <a:spAutoFit/>
          </a:bodyPr>
          <a:lstStyle/>
          <a:p>
            <a:r>
              <a:rPr lang="nn-NO" sz="1200" dirty="0">
                <a:hlinkClick r:id="rId3"/>
              </a:rPr>
              <a:t>https://en.wikipedia.org/wiki/Earth%27s_circumference#/</a:t>
            </a:r>
            <a:r>
              <a:rPr lang="nn-NO" sz="1200" dirty="0" smtClean="0">
                <a:hlinkClick r:id="rId3"/>
              </a:rPr>
              <a:t>media/File:Eratosthenes_measure_of_Earth_circumference.svg</a:t>
            </a:r>
            <a:r>
              <a:rPr lang="nn-NO" sz="1200" dirty="0" smtClean="0"/>
              <a:t> </a:t>
            </a:r>
            <a:endParaRPr lang="nn-NO" sz="1200" dirty="0"/>
          </a:p>
        </p:txBody>
      </p:sp>
      <p:sp>
        <p:nvSpPr>
          <p:cNvPr id="4" name="Rectangle 3"/>
          <p:cNvSpPr/>
          <p:nvPr/>
        </p:nvSpPr>
        <p:spPr>
          <a:xfrm>
            <a:off x="191344" y="764704"/>
            <a:ext cx="3024336" cy="1754326"/>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smtClean="0"/>
              <a:t>The </a:t>
            </a:r>
            <a:r>
              <a:rPr lang="en-US" dirty="0"/>
              <a:t>meridian has a length of 252,000 </a:t>
            </a:r>
            <a:r>
              <a:rPr lang="en-US" dirty="0">
                <a:hlinkClick r:id="rId4" tooltip="Stadion (unit)"/>
              </a:rPr>
              <a:t>stadia</a:t>
            </a:r>
            <a:r>
              <a:rPr lang="en-US" dirty="0"/>
              <a:t>, with an error on the real value between −2.4% and +0.8% (assuming a value for the </a:t>
            </a:r>
            <a:r>
              <a:rPr lang="en-US" dirty="0" err="1"/>
              <a:t>stadion</a:t>
            </a:r>
            <a:r>
              <a:rPr lang="en-US" dirty="0"/>
              <a:t> between 155 and 160 </a:t>
            </a:r>
            <a:r>
              <a:rPr lang="en-US" dirty="0" err="1"/>
              <a:t>metres</a:t>
            </a:r>
            <a:r>
              <a:rPr lang="en-US" dirty="0"/>
              <a:t>).</a:t>
            </a:r>
            <a:endParaRPr lang="nn-NO" dirty="0"/>
          </a:p>
        </p:txBody>
      </p:sp>
      <p:sp>
        <p:nvSpPr>
          <p:cNvPr id="5" name="Rectangle 4"/>
          <p:cNvSpPr/>
          <p:nvPr/>
        </p:nvSpPr>
        <p:spPr>
          <a:xfrm>
            <a:off x="191344" y="110609"/>
            <a:ext cx="3380531" cy="523220"/>
          </a:xfrm>
          <a:prstGeom prst="rect">
            <a:avLst/>
          </a:prstGeom>
          <a:ln/>
        </p:spPr>
        <p:style>
          <a:lnRef idx="0">
            <a:schemeClr val="accent2"/>
          </a:lnRef>
          <a:fillRef idx="3">
            <a:schemeClr val="accent2"/>
          </a:fillRef>
          <a:effectRef idx="3">
            <a:schemeClr val="accent2"/>
          </a:effectRef>
          <a:fontRef idx="minor">
            <a:schemeClr val="lt1"/>
          </a:fontRef>
        </p:style>
        <p:txBody>
          <a:bodyPr wrap="square">
            <a:spAutoFit/>
          </a:bodyPr>
          <a:lstStyle/>
          <a:p>
            <a:r>
              <a:rPr lang="en-US" sz="2800" dirty="0" err="1" smtClean="0"/>
              <a:t>Eratosthene’s</a:t>
            </a:r>
            <a:r>
              <a:rPr lang="en-US" sz="2800" dirty="0" smtClean="0"/>
              <a:t> attempt</a:t>
            </a:r>
            <a:endParaRPr lang="en-US" sz="2800" dirty="0"/>
          </a:p>
        </p:txBody>
      </p:sp>
      <p:pic>
        <p:nvPicPr>
          <p:cNvPr id="6" name="Picture 2" descr="Eratosthenes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1091" y="4901013"/>
            <a:ext cx="1860518" cy="181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912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l="24162" t="29781" r="21944" b="11208"/>
          <a:stretch>
            <a:fillRect/>
          </a:stretch>
        </p:blipFill>
        <p:spPr bwMode="auto">
          <a:xfrm>
            <a:off x="47328" y="2063751"/>
            <a:ext cx="5883275" cy="479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0230" name="TextBox 1"/>
          <p:cNvSpPr txBox="1">
            <a:spLocks noChangeArrowheads="1"/>
          </p:cNvSpPr>
          <p:nvPr/>
        </p:nvSpPr>
        <p:spPr bwMode="auto">
          <a:xfrm>
            <a:off x="7181849" y="43947"/>
            <a:ext cx="4890815" cy="389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1800" b="1" dirty="0" smtClean="0">
                <a:latin typeface="Arial" panose="020B0604020202020204" pitchFamily="34" charset="0"/>
              </a:rPr>
              <a:t>NORTH?</a:t>
            </a:r>
          </a:p>
          <a:p>
            <a:pPr eaLnBrk="1" hangingPunct="1">
              <a:spcBef>
                <a:spcPct val="0"/>
              </a:spcBef>
              <a:buFontTx/>
              <a:buNone/>
            </a:pPr>
            <a:endParaRPr lang="en-US" altLang="nb-NO" sz="1100" dirty="0" smtClean="0">
              <a:latin typeface="Arial" panose="020B0604020202020204" pitchFamily="34" charset="0"/>
            </a:endParaRPr>
          </a:p>
          <a:p>
            <a:pPr eaLnBrk="1" hangingPunct="1">
              <a:spcBef>
                <a:spcPct val="0"/>
              </a:spcBef>
              <a:buFontTx/>
              <a:buNone/>
            </a:pPr>
            <a:r>
              <a:rPr lang="en-US" altLang="nb-NO" sz="1800" dirty="0" smtClean="0">
                <a:latin typeface="Arial" panose="020B0604020202020204" pitchFamily="34" charset="0"/>
              </a:rPr>
              <a:t>True North – </a:t>
            </a:r>
            <a:r>
              <a:rPr lang="en-US" altLang="nb-NO" sz="1800" dirty="0" smtClean="0">
                <a:solidFill>
                  <a:srgbClr val="FF0000"/>
                </a:solidFill>
                <a:latin typeface="Arial" panose="020B0604020202020204" pitchFamily="34" charset="0"/>
              </a:rPr>
              <a:t>meridian</a:t>
            </a:r>
          </a:p>
          <a:p>
            <a:pPr eaLnBrk="1" hangingPunct="1">
              <a:spcBef>
                <a:spcPct val="0"/>
              </a:spcBef>
              <a:buFontTx/>
              <a:buNone/>
            </a:pPr>
            <a:r>
              <a:rPr lang="en-US" altLang="nb-NO" sz="1800" dirty="0" smtClean="0">
                <a:latin typeface="Arial" panose="020B0604020202020204" pitchFamily="34" charset="0"/>
              </a:rPr>
              <a:t>Grid north (</a:t>
            </a:r>
            <a:r>
              <a:rPr lang="en-US" altLang="nb-NO" sz="1800" dirty="0" smtClean="0">
                <a:solidFill>
                  <a:srgbClr val="0000FF"/>
                </a:solidFill>
                <a:latin typeface="Arial" panose="020B0604020202020204" pitchFamily="34" charset="0"/>
              </a:rPr>
              <a:t>x-</a:t>
            </a:r>
            <a:r>
              <a:rPr lang="en-US" altLang="nb-NO" sz="1800" dirty="0" err="1" smtClean="0">
                <a:solidFill>
                  <a:srgbClr val="0000FF"/>
                </a:solidFill>
                <a:latin typeface="Arial" panose="020B0604020202020204" pitchFamily="34" charset="0"/>
              </a:rPr>
              <a:t>parall</a:t>
            </a:r>
            <a:r>
              <a:rPr lang="en-US" altLang="nb-NO" sz="1800" dirty="0" smtClean="0">
                <a:latin typeface="Arial" panose="020B0604020202020204" pitchFamily="34" charset="0"/>
              </a:rPr>
              <a:t>. in a point)</a:t>
            </a:r>
          </a:p>
          <a:p>
            <a:pPr eaLnBrk="1" hangingPunct="1">
              <a:spcBef>
                <a:spcPct val="0"/>
              </a:spcBef>
              <a:buFontTx/>
              <a:buNone/>
            </a:pPr>
            <a:endParaRPr lang="en-US" altLang="nb-NO" sz="1000" dirty="0" smtClean="0">
              <a:latin typeface="Arial" panose="020B0604020202020204" pitchFamily="34" charset="0"/>
            </a:endParaRPr>
          </a:p>
          <a:p>
            <a:pPr eaLnBrk="1" hangingPunct="1">
              <a:spcBef>
                <a:spcPct val="0"/>
              </a:spcBef>
              <a:buFontTx/>
              <a:buNone/>
            </a:pPr>
            <a:r>
              <a:rPr lang="en-US" altLang="nb-NO" sz="1800" dirty="0" err="1" smtClean="0">
                <a:solidFill>
                  <a:srgbClr val="00B050"/>
                </a:solidFill>
                <a:latin typeface="Arial" panose="020B0604020202020204" pitchFamily="34" charset="0"/>
              </a:rPr>
              <a:t>Azimut</a:t>
            </a:r>
            <a:r>
              <a:rPr lang="en-US" altLang="nb-NO" sz="1800" dirty="0" smtClean="0">
                <a:latin typeface="Arial" panose="020B0604020202020204" pitchFamily="34" charset="0"/>
              </a:rPr>
              <a:t>  - A (direction relative true North)</a:t>
            </a:r>
          </a:p>
          <a:p>
            <a:pPr eaLnBrk="1" hangingPunct="1">
              <a:spcBef>
                <a:spcPct val="0"/>
              </a:spcBef>
              <a:buFontTx/>
              <a:buNone/>
            </a:pPr>
            <a:endParaRPr lang="en-US" altLang="nb-NO" sz="1800" dirty="0" smtClean="0">
              <a:solidFill>
                <a:srgbClr val="B21EA0"/>
              </a:solidFill>
              <a:latin typeface="Arial" panose="020B0604020202020204" pitchFamily="34" charset="0"/>
            </a:endParaRPr>
          </a:p>
          <a:p>
            <a:pPr eaLnBrk="1" hangingPunct="1">
              <a:spcBef>
                <a:spcPct val="0"/>
              </a:spcBef>
              <a:buFontTx/>
              <a:buNone/>
            </a:pPr>
            <a:r>
              <a:rPr lang="en-US" altLang="nb-NO" sz="1800" dirty="0" smtClean="0">
                <a:solidFill>
                  <a:srgbClr val="B21EA0"/>
                </a:solidFill>
                <a:latin typeface="Arial" panose="020B0604020202020204" pitchFamily="34" charset="0"/>
              </a:rPr>
              <a:t>Bearing</a:t>
            </a:r>
            <a:r>
              <a:rPr lang="en-US" altLang="nb-NO" sz="1800" dirty="0" smtClean="0">
                <a:latin typeface="Arial" panose="020B0604020202020204" pitchFamily="34" charset="0"/>
              </a:rPr>
              <a:t> – α   (angle relative North for a line in map plane (usually denoted φ))</a:t>
            </a:r>
          </a:p>
          <a:p>
            <a:pPr eaLnBrk="1" hangingPunct="1">
              <a:spcBef>
                <a:spcPct val="0"/>
              </a:spcBef>
              <a:buFontTx/>
              <a:buNone/>
            </a:pPr>
            <a:endParaRPr lang="en-US" altLang="nb-NO" sz="1000" dirty="0" smtClean="0">
              <a:latin typeface="Arial" panose="020B0604020202020204" pitchFamily="34" charset="0"/>
            </a:endParaRPr>
          </a:p>
          <a:p>
            <a:pPr eaLnBrk="1" hangingPunct="1">
              <a:spcBef>
                <a:spcPct val="0"/>
              </a:spcBef>
              <a:buFontTx/>
              <a:buNone/>
            </a:pPr>
            <a:r>
              <a:rPr lang="en-US" altLang="nb-NO" sz="1800" dirty="0" smtClean="0">
                <a:latin typeface="Times New Roman" panose="02020603050405020304" pitchFamily="18" charset="0"/>
                <a:cs typeface="Times New Roman" panose="02020603050405020304" pitchFamily="18" charset="0"/>
              </a:rPr>
              <a:t>γ</a:t>
            </a:r>
            <a:r>
              <a:rPr lang="en-US" altLang="nb-NO" sz="1800" dirty="0" smtClean="0">
                <a:latin typeface="Arial" panose="020B0604020202020204" pitchFamily="34" charset="0"/>
              </a:rPr>
              <a:t> – meridian convergence = angle between meridian and grid-North in a point.</a:t>
            </a:r>
          </a:p>
          <a:p>
            <a:pPr eaLnBrk="1" hangingPunct="1">
              <a:spcBef>
                <a:spcPct val="0"/>
              </a:spcBef>
              <a:buFontTx/>
              <a:buNone/>
            </a:pPr>
            <a:endParaRPr lang="en-US" altLang="nb-NO" sz="1800" dirty="0" smtClean="0">
              <a:latin typeface="Arial" panose="020B0604020202020204" pitchFamily="34" charset="0"/>
            </a:endParaRPr>
          </a:p>
          <a:p>
            <a:pPr eaLnBrk="1" hangingPunct="1">
              <a:spcBef>
                <a:spcPct val="0"/>
              </a:spcBef>
              <a:buFontTx/>
              <a:buNone/>
            </a:pPr>
            <a:r>
              <a:rPr lang="en-US" altLang="nb-NO" sz="1800" dirty="0" smtClean="0">
                <a:latin typeface="Arial" panose="020B0604020202020204" pitchFamily="34" charset="0"/>
              </a:rPr>
              <a:t>δ – bearing correction (map-</a:t>
            </a:r>
            <a:r>
              <a:rPr lang="en-US" altLang="nb-NO" sz="1800" dirty="0" err="1" smtClean="0">
                <a:latin typeface="Arial" panose="020B0604020202020204" pitchFamily="34" charset="0"/>
              </a:rPr>
              <a:t>proj.corr</a:t>
            </a:r>
            <a:r>
              <a:rPr lang="en-US" altLang="nb-NO" sz="1800" dirty="0" smtClean="0">
                <a:latin typeface="Arial" panose="020B0604020202020204" pitchFamily="34" charset="0"/>
              </a:rPr>
              <a:t>.) for geodetic line to straight line in map.</a:t>
            </a:r>
            <a:endParaRPr lang="en-US" altLang="nb-NO" sz="1800" dirty="0">
              <a:latin typeface="Arial" panose="020B0604020202020204" pitchFamily="34" charset="0"/>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l="56830" t="12003" b="29816"/>
          <a:stretch>
            <a:fillRect/>
          </a:stretch>
        </p:blipFill>
        <p:spPr bwMode="auto">
          <a:xfrm>
            <a:off x="1545245" y="1644560"/>
            <a:ext cx="2813050"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extBox 1"/>
          <p:cNvSpPr txBox="1">
            <a:spLocks noChangeArrowheads="1"/>
          </p:cNvSpPr>
          <p:nvPr/>
        </p:nvSpPr>
        <p:spPr bwMode="auto">
          <a:xfrm>
            <a:off x="491403" y="43947"/>
            <a:ext cx="566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b-NO" altLang="nb-NO" sz="2800" b="1" dirty="0" smtClean="0"/>
              <a:t>CONVERGENCE </a:t>
            </a:r>
            <a:r>
              <a:rPr lang="nb-NO" altLang="nb-NO" sz="2800" b="1" dirty="0" err="1" smtClean="0"/>
              <a:t>of</a:t>
            </a:r>
            <a:r>
              <a:rPr lang="nb-NO" altLang="nb-NO" sz="2800" b="1" dirty="0" smtClean="0"/>
              <a:t> MERIDIAN</a:t>
            </a:r>
            <a:endParaRPr lang="nb-NO" altLang="nb-NO" sz="2800" b="1" dirty="0"/>
          </a:p>
        </p:txBody>
      </p:sp>
      <p:sp>
        <p:nvSpPr>
          <p:cNvPr id="3" name="TextBox 2"/>
          <p:cNvSpPr txBox="1">
            <a:spLocks noChangeArrowheads="1"/>
          </p:cNvSpPr>
          <p:nvPr/>
        </p:nvSpPr>
        <p:spPr bwMode="auto">
          <a:xfrm>
            <a:off x="3096915" y="5527675"/>
            <a:ext cx="2998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b-NO" altLang="nb-NO" b="1" dirty="0" err="1" smtClean="0"/>
              <a:t>Geodetic</a:t>
            </a:r>
            <a:r>
              <a:rPr lang="nb-NO" altLang="nb-NO" b="1" dirty="0" smtClean="0"/>
              <a:t> line (</a:t>
            </a:r>
            <a:r>
              <a:rPr lang="nb-NO" altLang="nb-NO" b="1" dirty="0" err="1" smtClean="0"/>
              <a:t>geodesic</a:t>
            </a:r>
            <a:r>
              <a:rPr lang="nb-NO" altLang="nb-NO" b="1" dirty="0" smtClean="0"/>
              <a:t>)</a:t>
            </a:r>
            <a:endParaRPr lang="nb-NO" altLang="nb-NO" b="1" dirty="0"/>
          </a:p>
        </p:txBody>
      </p:sp>
      <p:cxnSp>
        <p:nvCxnSpPr>
          <p:cNvPr id="5" name="Straight Arrow Connector 4"/>
          <p:cNvCxnSpPr/>
          <p:nvPr/>
        </p:nvCxnSpPr>
        <p:spPr>
          <a:xfrm flipH="1" flipV="1">
            <a:off x="2998491" y="5013326"/>
            <a:ext cx="288925" cy="57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a:spLocks noChangeArrowheads="1"/>
          </p:cNvSpPr>
          <p:nvPr/>
        </p:nvSpPr>
        <p:spPr bwMode="auto">
          <a:xfrm>
            <a:off x="7415055" y="4436875"/>
            <a:ext cx="3384376"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b-NO" altLang="nb-NO" b="1" dirty="0" smtClean="0"/>
              <a:t>Alternatives to </a:t>
            </a:r>
            <a:r>
              <a:rPr lang="nb-NO" altLang="nb-NO" b="1" dirty="0" err="1" smtClean="0"/>
              <a:t>compute</a:t>
            </a:r>
            <a:r>
              <a:rPr lang="nb-NO" altLang="nb-NO" b="1" dirty="0" smtClean="0"/>
              <a:t> </a:t>
            </a:r>
            <a:r>
              <a:rPr lang="el-GR" altLang="nb-NO" sz="2000" b="1" dirty="0">
                <a:latin typeface="Times New Roman" panose="02020603050405020304" pitchFamily="18" charset="0"/>
                <a:cs typeface="Times New Roman" panose="02020603050405020304" pitchFamily="18" charset="0"/>
              </a:rPr>
              <a:t>γ</a:t>
            </a:r>
            <a:r>
              <a:rPr lang="el-GR" altLang="nb-NO" dirty="0">
                <a:latin typeface="Times New Roman" panose="02020603050405020304" pitchFamily="18" charset="0"/>
                <a:cs typeface="Times New Roman" panose="02020603050405020304" pitchFamily="18" charset="0"/>
              </a:rPr>
              <a:t> </a:t>
            </a:r>
            <a:r>
              <a:rPr lang="nb-NO" altLang="nb-NO" b="1" dirty="0" smtClean="0"/>
              <a:t>:</a:t>
            </a:r>
            <a:endParaRPr lang="nb-NO" altLang="nb-NO" b="1" dirty="0"/>
          </a:p>
          <a:p>
            <a:endParaRPr lang="nb-NO" altLang="nb-NO" dirty="0"/>
          </a:p>
          <a:p>
            <a:r>
              <a:rPr lang="nb-NO" altLang="nb-NO" dirty="0"/>
              <a:t>(</a:t>
            </a:r>
            <a:r>
              <a:rPr lang="el-GR" altLang="nb-NO" dirty="0"/>
              <a:t>φ</a:t>
            </a:r>
            <a:r>
              <a:rPr lang="nb-NO" altLang="nb-NO" dirty="0"/>
              <a:t>, </a:t>
            </a:r>
            <a:r>
              <a:rPr lang="el-GR" altLang="nb-NO" dirty="0"/>
              <a:t>λ</a:t>
            </a:r>
            <a:r>
              <a:rPr lang="nb-NO" altLang="nb-NO" dirty="0"/>
              <a:t>) </a:t>
            </a:r>
            <a:r>
              <a:rPr lang="nb-NO" altLang="nb-NO" dirty="0" smtClean="0"/>
              <a:t>to </a:t>
            </a:r>
            <a:r>
              <a:rPr lang="el-GR" altLang="nb-NO" dirty="0">
                <a:latin typeface="Times New Roman" panose="02020603050405020304" pitchFamily="18" charset="0"/>
                <a:cs typeface="Times New Roman" panose="02020603050405020304" pitchFamily="18" charset="0"/>
              </a:rPr>
              <a:t>γ</a:t>
            </a:r>
            <a:endParaRPr lang="nb-NO" altLang="nb-NO" dirty="0">
              <a:latin typeface="Times New Roman" panose="02020603050405020304" pitchFamily="18" charset="0"/>
              <a:cs typeface="Times New Roman" panose="02020603050405020304" pitchFamily="18" charset="0"/>
            </a:endParaRPr>
          </a:p>
          <a:p>
            <a:endParaRPr lang="nb-NO" altLang="nb-NO" dirty="0"/>
          </a:p>
          <a:p>
            <a:r>
              <a:rPr lang="nb-NO" altLang="nb-NO" dirty="0" smtClean="0"/>
              <a:t>or </a:t>
            </a:r>
            <a:endParaRPr lang="nb-NO" altLang="nb-NO" dirty="0"/>
          </a:p>
          <a:p>
            <a:endParaRPr lang="nb-NO" altLang="nb-NO" dirty="0"/>
          </a:p>
          <a:p>
            <a:r>
              <a:rPr lang="nb-NO" altLang="nb-NO" dirty="0"/>
              <a:t>(</a:t>
            </a:r>
            <a:r>
              <a:rPr lang="nb-NO" altLang="nb-NO" dirty="0" err="1"/>
              <a:t>x,y</a:t>
            </a:r>
            <a:r>
              <a:rPr lang="nb-NO" altLang="nb-NO" dirty="0"/>
              <a:t>) </a:t>
            </a:r>
            <a:r>
              <a:rPr lang="nb-NO" altLang="nb-NO" dirty="0" smtClean="0"/>
              <a:t>to </a:t>
            </a:r>
            <a:r>
              <a:rPr lang="el-GR" altLang="nb-NO" dirty="0">
                <a:latin typeface="Times New Roman" panose="02020603050405020304" pitchFamily="18" charset="0"/>
                <a:cs typeface="Times New Roman" panose="02020603050405020304" pitchFamily="18" charset="0"/>
              </a:rPr>
              <a:t>γ</a:t>
            </a:r>
            <a:endParaRPr lang="nb-NO" altLang="nb-NO" dirty="0">
              <a:latin typeface="Times New Roman" panose="02020603050405020304" pitchFamily="18" charset="0"/>
              <a:cs typeface="Times New Roman" panose="02020603050405020304" pitchFamily="18" charset="0"/>
            </a:endParaRPr>
          </a:p>
        </p:txBody>
      </p:sp>
      <p:sp>
        <p:nvSpPr>
          <p:cNvPr id="106505" name="TextBox 12"/>
          <p:cNvSpPr txBox="1">
            <a:spLocks noChangeArrowheads="1"/>
          </p:cNvSpPr>
          <p:nvPr/>
        </p:nvSpPr>
        <p:spPr bwMode="auto">
          <a:xfrm>
            <a:off x="263352" y="644526"/>
            <a:ext cx="622545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b-NO" altLang="nb-NO" dirty="0" smtClean="0"/>
              <a:t>In </a:t>
            </a:r>
            <a:r>
              <a:rPr lang="nb-NO" altLang="nb-NO" dirty="0" err="1" smtClean="0"/>
              <a:t>the</a:t>
            </a:r>
            <a:r>
              <a:rPr lang="nb-NO" altLang="nb-NO" dirty="0" smtClean="0"/>
              <a:t> </a:t>
            </a:r>
            <a:r>
              <a:rPr lang="nb-NO" altLang="nb-NO" dirty="0" err="1" smtClean="0"/>
              <a:t>map</a:t>
            </a:r>
            <a:r>
              <a:rPr lang="nb-NO" altLang="nb-NO" dirty="0" smtClean="0"/>
              <a:t> plane </a:t>
            </a:r>
            <a:r>
              <a:rPr lang="nb-NO" altLang="nb-NO" dirty="0" err="1" smtClean="0"/>
              <a:t>with</a:t>
            </a:r>
            <a:r>
              <a:rPr lang="nb-NO" altLang="nb-NO" dirty="0" smtClean="0"/>
              <a:t> </a:t>
            </a:r>
            <a:r>
              <a:rPr lang="nb-NO" altLang="nb-NO" dirty="0"/>
              <a:t>(</a:t>
            </a:r>
            <a:r>
              <a:rPr lang="nb-NO" altLang="nb-NO" dirty="0" err="1"/>
              <a:t>x,y</a:t>
            </a:r>
            <a:r>
              <a:rPr lang="nb-NO" altLang="nb-NO" dirty="0"/>
              <a:t>) </a:t>
            </a:r>
            <a:r>
              <a:rPr lang="nb-NO" altLang="nb-NO" dirty="0" err="1" smtClean="0"/>
              <a:t>coordinates</a:t>
            </a:r>
            <a:r>
              <a:rPr lang="nb-NO" altLang="nb-NO" dirty="0" smtClean="0"/>
              <a:t>,  sides and angles from </a:t>
            </a:r>
            <a:r>
              <a:rPr lang="nb-NO" altLang="nb-NO" dirty="0" err="1" smtClean="0"/>
              <a:t>ellipsoid</a:t>
            </a:r>
            <a:r>
              <a:rPr lang="nb-NO" altLang="nb-NO" dirty="0" smtClean="0"/>
              <a:t> must be </a:t>
            </a:r>
            <a:r>
              <a:rPr lang="nb-NO" altLang="nb-NO" dirty="0" err="1" smtClean="0"/>
              <a:t>corrected</a:t>
            </a:r>
            <a:r>
              <a:rPr lang="nb-NO" altLang="nb-NO" dirty="0" smtClean="0"/>
              <a:t> to </a:t>
            </a:r>
            <a:r>
              <a:rPr lang="nb-NO" altLang="nb-NO" dirty="0" err="1" smtClean="0"/>
              <a:t>give</a:t>
            </a:r>
            <a:r>
              <a:rPr lang="nb-NO" altLang="nb-NO" dirty="0" smtClean="0"/>
              <a:t> straight lines </a:t>
            </a:r>
            <a:r>
              <a:rPr lang="nb-NO" altLang="nb-NO" dirty="0" err="1" smtClean="0"/>
              <a:t>between</a:t>
            </a:r>
            <a:r>
              <a:rPr lang="nb-NO" altLang="nb-NO" dirty="0" smtClean="0"/>
              <a:t> </a:t>
            </a:r>
            <a:r>
              <a:rPr lang="nb-NO" altLang="nb-NO" dirty="0" err="1" smtClean="0"/>
              <a:t>points</a:t>
            </a:r>
            <a:endParaRPr lang="nb-NO" altLang="nb-NO" dirty="0"/>
          </a:p>
        </p:txBody>
      </p:sp>
      <p:sp>
        <p:nvSpPr>
          <p:cNvPr id="2" name="Freeform 1"/>
          <p:cNvSpPr/>
          <p:nvPr/>
        </p:nvSpPr>
        <p:spPr>
          <a:xfrm>
            <a:off x="964613" y="4036291"/>
            <a:ext cx="452582" cy="1930400"/>
          </a:xfrm>
          <a:custGeom>
            <a:avLst/>
            <a:gdLst>
              <a:gd name="connsiteX0" fmla="*/ 0 w 452582"/>
              <a:gd name="connsiteY0" fmla="*/ 0 h 1930400"/>
              <a:gd name="connsiteX1" fmla="*/ 129309 w 452582"/>
              <a:gd name="connsiteY1" fmla="*/ 406400 h 1930400"/>
              <a:gd name="connsiteX2" fmla="*/ 203200 w 452582"/>
              <a:gd name="connsiteY2" fmla="*/ 646545 h 1930400"/>
              <a:gd name="connsiteX3" fmla="*/ 277091 w 452582"/>
              <a:gd name="connsiteY3" fmla="*/ 942109 h 1930400"/>
              <a:gd name="connsiteX4" fmla="*/ 341746 w 452582"/>
              <a:gd name="connsiteY4" fmla="*/ 1219200 h 1930400"/>
              <a:gd name="connsiteX5" fmla="*/ 387928 w 452582"/>
              <a:gd name="connsiteY5" fmla="*/ 1468582 h 1930400"/>
              <a:gd name="connsiteX6" fmla="*/ 452582 w 452582"/>
              <a:gd name="connsiteY6" fmla="*/ 1930400 h 19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582" h="1930400">
                <a:moveTo>
                  <a:pt x="0" y="0"/>
                </a:moveTo>
                <a:cubicBezTo>
                  <a:pt x="47721" y="149321"/>
                  <a:pt x="95442" y="298643"/>
                  <a:pt x="129309" y="406400"/>
                </a:cubicBezTo>
                <a:cubicBezTo>
                  <a:pt x="163176" y="514157"/>
                  <a:pt x="178570" y="557260"/>
                  <a:pt x="203200" y="646545"/>
                </a:cubicBezTo>
                <a:cubicBezTo>
                  <a:pt x="227830" y="735830"/>
                  <a:pt x="254000" y="846667"/>
                  <a:pt x="277091" y="942109"/>
                </a:cubicBezTo>
                <a:cubicBezTo>
                  <a:pt x="300182" y="1037551"/>
                  <a:pt x="323273" y="1131455"/>
                  <a:pt x="341746" y="1219200"/>
                </a:cubicBezTo>
                <a:cubicBezTo>
                  <a:pt x="360219" y="1306945"/>
                  <a:pt x="369455" y="1350049"/>
                  <a:pt x="387928" y="1468582"/>
                </a:cubicBezTo>
                <a:cubicBezTo>
                  <a:pt x="406401" y="1587115"/>
                  <a:pt x="429491" y="1758757"/>
                  <a:pt x="452582" y="19304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2" idx="6"/>
          </p:cNvCxnSpPr>
          <p:nvPr/>
        </p:nvCxnSpPr>
        <p:spPr>
          <a:xfrm flipH="1" flipV="1">
            <a:off x="1415753" y="3789041"/>
            <a:ext cx="1443" cy="2177651"/>
          </a:xfrm>
          <a:prstGeom prst="line">
            <a:avLst/>
          </a:prstGeom>
          <a:ln w="254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0" name="Freeform 9"/>
          <p:cNvSpPr/>
          <p:nvPr/>
        </p:nvSpPr>
        <p:spPr>
          <a:xfrm>
            <a:off x="1352541" y="5486400"/>
            <a:ext cx="424872" cy="295564"/>
          </a:xfrm>
          <a:custGeom>
            <a:avLst/>
            <a:gdLst>
              <a:gd name="connsiteX0" fmla="*/ 0 w 424872"/>
              <a:gd name="connsiteY0" fmla="*/ 0 h 295564"/>
              <a:gd name="connsiteX1" fmla="*/ 157018 w 424872"/>
              <a:gd name="connsiteY1" fmla="*/ 36945 h 295564"/>
              <a:gd name="connsiteX2" fmla="*/ 277091 w 424872"/>
              <a:gd name="connsiteY2" fmla="*/ 92364 h 295564"/>
              <a:gd name="connsiteX3" fmla="*/ 350981 w 424872"/>
              <a:gd name="connsiteY3" fmla="*/ 175491 h 295564"/>
              <a:gd name="connsiteX4" fmla="*/ 424872 w 424872"/>
              <a:gd name="connsiteY4" fmla="*/ 295564 h 295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72" h="295564">
                <a:moveTo>
                  <a:pt x="0" y="0"/>
                </a:moveTo>
                <a:cubicBezTo>
                  <a:pt x="55418" y="10775"/>
                  <a:pt x="110836" y="21551"/>
                  <a:pt x="157018" y="36945"/>
                </a:cubicBezTo>
                <a:cubicBezTo>
                  <a:pt x="203200" y="52339"/>
                  <a:pt x="244764" y="69273"/>
                  <a:pt x="277091" y="92364"/>
                </a:cubicBezTo>
                <a:cubicBezTo>
                  <a:pt x="309418" y="115455"/>
                  <a:pt x="326351" y="141624"/>
                  <a:pt x="350981" y="175491"/>
                </a:cubicBezTo>
                <a:cubicBezTo>
                  <a:pt x="375611" y="209358"/>
                  <a:pt x="400241" y="252461"/>
                  <a:pt x="424872" y="295564"/>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1435668" y="5098473"/>
            <a:ext cx="609600" cy="369454"/>
          </a:xfrm>
          <a:custGeom>
            <a:avLst/>
            <a:gdLst>
              <a:gd name="connsiteX0" fmla="*/ 0 w 609600"/>
              <a:gd name="connsiteY0" fmla="*/ 0 h 369454"/>
              <a:gd name="connsiteX1" fmla="*/ 212436 w 609600"/>
              <a:gd name="connsiteY1" fmla="*/ 55418 h 369454"/>
              <a:gd name="connsiteX2" fmla="*/ 360218 w 609600"/>
              <a:gd name="connsiteY2" fmla="*/ 129309 h 369454"/>
              <a:gd name="connsiteX3" fmla="*/ 452582 w 609600"/>
              <a:gd name="connsiteY3" fmla="*/ 203200 h 369454"/>
              <a:gd name="connsiteX4" fmla="*/ 535709 w 609600"/>
              <a:gd name="connsiteY4" fmla="*/ 267854 h 369454"/>
              <a:gd name="connsiteX5" fmla="*/ 609600 w 609600"/>
              <a:gd name="connsiteY5" fmla="*/ 369454 h 36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 h="369454">
                <a:moveTo>
                  <a:pt x="0" y="0"/>
                </a:moveTo>
                <a:cubicBezTo>
                  <a:pt x="76200" y="16933"/>
                  <a:pt x="152400" y="33867"/>
                  <a:pt x="212436" y="55418"/>
                </a:cubicBezTo>
                <a:cubicBezTo>
                  <a:pt x="272472" y="76969"/>
                  <a:pt x="320194" y="104679"/>
                  <a:pt x="360218" y="129309"/>
                </a:cubicBezTo>
                <a:cubicBezTo>
                  <a:pt x="400242" y="153939"/>
                  <a:pt x="423334" y="180109"/>
                  <a:pt x="452582" y="203200"/>
                </a:cubicBezTo>
                <a:cubicBezTo>
                  <a:pt x="481830" y="226291"/>
                  <a:pt x="509539" y="240145"/>
                  <a:pt x="535709" y="267854"/>
                </a:cubicBezTo>
                <a:cubicBezTo>
                  <a:pt x="561879" y="295563"/>
                  <a:pt x="585739" y="332508"/>
                  <a:pt x="609600" y="369454"/>
                </a:cubicBezTo>
              </a:path>
            </a:pathLst>
          </a:custGeom>
          <a:noFill/>
          <a:ln>
            <a:solidFill>
              <a:srgbClr val="B21E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9896" y="1508722"/>
            <a:ext cx="1008112" cy="984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p:nvPr/>
        </p:nvCxnSpPr>
        <p:spPr>
          <a:xfrm>
            <a:off x="5630901" y="1508722"/>
            <a:ext cx="159568" cy="3142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659218" y="1529162"/>
            <a:ext cx="271872" cy="2909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83301" y="1818967"/>
            <a:ext cx="157451" cy="112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415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02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0230">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0230">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0230">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0230">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0" grpId="0"/>
      <p:bldP spid="3" grpId="0"/>
      <p:bldP spid="8" grpId="0"/>
      <p:bldP spid="2" grpId="0" animBg="1"/>
      <p:bldP spid="10"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Box 1"/>
          <p:cNvSpPr txBox="1">
            <a:spLocks noChangeArrowheads="1"/>
          </p:cNvSpPr>
          <p:nvPr/>
        </p:nvSpPr>
        <p:spPr bwMode="auto">
          <a:xfrm>
            <a:off x="263352" y="171693"/>
            <a:ext cx="5400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400" b="1" dirty="0">
                <a:latin typeface="Arial" panose="020B0604020202020204" pitchFamily="34" charset="0"/>
              </a:rPr>
              <a:t>Magnitude – </a:t>
            </a:r>
            <a:r>
              <a:rPr lang="nb-NO" altLang="nb-NO" sz="2400" b="1" dirty="0" err="1">
                <a:latin typeface="Arial" panose="020B0604020202020204" pitchFamily="34" charset="0"/>
              </a:rPr>
              <a:t>bearing</a:t>
            </a:r>
            <a:r>
              <a:rPr lang="nb-NO" altLang="nb-NO" sz="2400" b="1" dirty="0">
                <a:latin typeface="Arial" panose="020B0604020202020204" pitchFamily="34" charset="0"/>
              </a:rPr>
              <a:t> </a:t>
            </a:r>
            <a:r>
              <a:rPr lang="nb-NO" altLang="nb-NO" sz="2400" b="1" dirty="0" err="1">
                <a:latin typeface="Arial" panose="020B0604020202020204" pitchFamily="34" charset="0"/>
              </a:rPr>
              <a:t>correction</a:t>
            </a:r>
            <a:endParaRPr lang="nb-NO" altLang="nb-NO" sz="2400" b="1" dirty="0">
              <a:latin typeface="Arial" panose="020B0604020202020204" pitchFamily="34" charset="0"/>
            </a:endParaRPr>
          </a:p>
        </p:txBody>
      </p:sp>
      <p:graphicFrame>
        <p:nvGraphicFramePr>
          <p:cNvPr id="3" name="Table 2"/>
          <p:cNvGraphicFramePr>
            <a:graphicFrameLocks noGrp="1"/>
          </p:cNvGraphicFramePr>
          <p:nvPr>
            <p:extLst/>
          </p:nvPr>
        </p:nvGraphicFramePr>
        <p:xfrm>
          <a:off x="552401" y="1773238"/>
          <a:ext cx="1219200" cy="173196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192440">
                <a:tc>
                  <a:txBody>
                    <a:bodyPr/>
                    <a:lstStyle/>
                    <a:p>
                      <a:pPr algn="l" fontAlgn="b"/>
                      <a:r>
                        <a:rPr lang="nb-NO" sz="1200" u="none" strike="noStrike" dirty="0" err="1" smtClean="0">
                          <a:effectLst/>
                        </a:rPr>
                        <a:t>Bearing</a:t>
                      </a:r>
                      <a:endParaRPr lang="nb-NO" sz="1200" b="0" i="0" u="none" strike="noStrike" dirty="0">
                        <a:solidFill>
                          <a:srgbClr val="000000"/>
                        </a:solidFill>
                        <a:effectLst/>
                        <a:latin typeface="Calibri"/>
                      </a:endParaRPr>
                    </a:p>
                  </a:txBody>
                  <a:tcPr marL="9525" marR="9525" marT="9527" marB="0" anchor="b"/>
                </a:tc>
                <a:tc>
                  <a:txBody>
                    <a:bodyPr/>
                    <a:lstStyle/>
                    <a:p>
                      <a:pPr algn="l" fontAlgn="b"/>
                      <a:r>
                        <a:rPr lang="nb-NO" sz="1200" b="0" i="0" u="none" strike="noStrike" dirty="0" smtClean="0">
                          <a:solidFill>
                            <a:srgbClr val="000000"/>
                          </a:solidFill>
                          <a:effectLst/>
                          <a:latin typeface="Calibri"/>
                        </a:rPr>
                        <a:t>Be. </a:t>
                      </a:r>
                      <a:r>
                        <a:rPr lang="nb-NO" sz="1200" b="0" i="0" u="none" strike="noStrike" dirty="0" err="1" smtClean="0">
                          <a:solidFill>
                            <a:srgbClr val="000000"/>
                          </a:solidFill>
                          <a:effectLst/>
                          <a:latin typeface="Calibri"/>
                        </a:rPr>
                        <a:t>corr</a:t>
                      </a:r>
                      <a:r>
                        <a:rPr lang="nb-NO" sz="1200" b="0" i="0" u="none" strike="noStrike" dirty="0" smtClean="0">
                          <a:solidFill>
                            <a:srgbClr val="000000"/>
                          </a:solidFill>
                          <a:effectLst/>
                          <a:latin typeface="Calibri"/>
                        </a:rPr>
                        <a:t>:</a:t>
                      </a:r>
                      <a:endParaRPr lang="nb-NO" sz="1200" b="0" i="0" u="none" strike="noStrike" dirty="0">
                        <a:solidFill>
                          <a:srgbClr val="000000"/>
                        </a:solidFill>
                        <a:effectLst/>
                        <a:latin typeface="Calibri"/>
                      </a:endParaRPr>
                    </a:p>
                  </a:txBody>
                  <a:tcPr marL="9525" marR="9525" marT="9527" marB="0" anchor="b"/>
                </a:tc>
                <a:extLst>
                  <a:ext uri="{0D108BD9-81ED-4DB2-BD59-A6C34878D82A}">
                    <a16:rowId xmlns:a16="http://schemas.microsoft.com/office/drawing/2014/main" val="10000"/>
                  </a:ext>
                </a:extLst>
              </a:tr>
              <a:tr h="192440">
                <a:tc>
                  <a:txBody>
                    <a:bodyPr/>
                    <a:lstStyle/>
                    <a:p>
                      <a:pPr algn="l" fontAlgn="b"/>
                      <a:r>
                        <a:rPr lang="nb-NO" sz="1200" b="0" i="0" u="none" strike="noStrike" dirty="0" smtClean="0">
                          <a:solidFill>
                            <a:srgbClr val="000000"/>
                          </a:solidFill>
                          <a:effectLst/>
                          <a:latin typeface="Calibri"/>
                        </a:rPr>
                        <a:t>(</a:t>
                      </a:r>
                      <a:r>
                        <a:rPr lang="nb-NO" sz="1200" b="0" i="0" u="none" strike="noStrike" dirty="0" err="1" smtClean="0">
                          <a:solidFill>
                            <a:srgbClr val="000000"/>
                          </a:solidFill>
                          <a:effectLst/>
                          <a:latin typeface="Calibri"/>
                        </a:rPr>
                        <a:t>degrees</a:t>
                      </a:r>
                      <a:r>
                        <a:rPr lang="nb-NO" sz="1200" b="0" i="0" u="none" strike="noStrike" dirty="0" smtClean="0">
                          <a:solidFill>
                            <a:srgbClr val="000000"/>
                          </a:solidFill>
                          <a:effectLst/>
                          <a:latin typeface="Calibri"/>
                        </a:rPr>
                        <a:t>)</a:t>
                      </a:r>
                      <a:endParaRPr lang="nb-NO" sz="1200" b="0" i="0" u="none" strike="noStrike" dirty="0">
                        <a:solidFill>
                          <a:srgbClr val="000000"/>
                        </a:solidFill>
                        <a:effectLst/>
                        <a:latin typeface="Calibri"/>
                      </a:endParaRPr>
                    </a:p>
                  </a:txBody>
                  <a:tcPr marL="9525" marR="9525" marT="9527" marB="0" anchor="b"/>
                </a:tc>
                <a:tc>
                  <a:txBody>
                    <a:bodyPr/>
                    <a:lstStyle/>
                    <a:p>
                      <a:pPr algn="r" fontAlgn="b"/>
                      <a:r>
                        <a:rPr lang="nb-NO" sz="1200" b="0" i="0" u="none" strike="noStrike" dirty="0" smtClean="0">
                          <a:solidFill>
                            <a:srgbClr val="000000"/>
                          </a:solidFill>
                          <a:effectLst/>
                          <a:latin typeface="Calibri"/>
                        </a:rPr>
                        <a:t>(grads)</a:t>
                      </a:r>
                      <a:endParaRPr lang="nb-NO" sz="1200" b="0" i="0" u="none" strike="noStrike" dirty="0">
                        <a:solidFill>
                          <a:srgbClr val="000000"/>
                        </a:solidFill>
                        <a:effectLst/>
                        <a:latin typeface="Calibri"/>
                      </a:endParaRPr>
                    </a:p>
                  </a:txBody>
                  <a:tcPr marL="9525" marR="9525" marT="9527" marB="0" anchor="b"/>
                </a:tc>
                <a:extLst>
                  <a:ext uri="{0D108BD9-81ED-4DB2-BD59-A6C34878D82A}">
                    <a16:rowId xmlns:a16="http://schemas.microsoft.com/office/drawing/2014/main" val="10001"/>
                  </a:ext>
                </a:extLst>
              </a:tr>
              <a:tr h="192440">
                <a:tc>
                  <a:txBody>
                    <a:bodyPr/>
                    <a:lstStyle/>
                    <a:p>
                      <a:pPr algn="r" fontAlgn="b"/>
                      <a:r>
                        <a:rPr lang="nb-NO" sz="1200" u="none" strike="noStrike">
                          <a:effectLst/>
                        </a:rPr>
                        <a:t>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dirty="0">
                          <a:solidFill>
                            <a:srgbClr val="000000"/>
                          </a:solidFill>
                          <a:effectLst/>
                          <a:latin typeface="Calibri"/>
                        </a:rPr>
                        <a:t>-0.00008</a:t>
                      </a:r>
                    </a:p>
                  </a:txBody>
                  <a:tcPr marL="9525" marR="9525" marT="9527" marB="0" anchor="b"/>
                </a:tc>
                <a:extLst>
                  <a:ext uri="{0D108BD9-81ED-4DB2-BD59-A6C34878D82A}">
                    <a16:rowId xmlns:a16="http://schemas.microsoft.com/office/drawing/2014/main" val="10002"/>
                  </a:ext>
                </a:extLst>
              </a:tr>
              <a:tr h="192440">
                <a:tc>
                  <a:txBody>
                    <a:bodyPr/>
                    <a:lstStyle/>
                    <a:p>
                      <a:pPr algn="r" fontAlgn="b"/>
                      <a:r>
                        <a:rPr lang="nb-NO" sz="1200" u="none" strike="noStrike">
                          <a:effectLst/>
                        </a:rPr>
                        <a:t>30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-0.00007</a:t>
                      </a:r>
                    </a:p>
                  </a:txBody>
                  <a:tcPr marL="9525" marR="9525" marT="9527" marB="0" anchor="b"/>
                </a:tc>
                <a:extLst>
                  <a:ext uri="{0D108BD9-81ED-4DB2-BD59-A6C34878D82A}">
                    <a16:rowId xmlns:a16="http://schemas.microsoft.com/office/drawing/2014/main" val="10003"/>
                  </a:ext>
                </a:extLst>
              </a:tr>
              <a:tr h="192440">
                <a:tc>
                  <a:txBody>
                    <a:bodyPr/>
                    <a:lstStyle/>
                    <a:p>
                      <a:pPr algn="r" fontAlgn="b"/>
                      <a:r>
                        <a:rPr lang="nb-NO" sz="1200" u="none" strike="noStrike">
                          <a:effectLst/>
                        </a:rPr>
                        <a:t>60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-0.00004</a:t>
                      </a:r>
                    </a:p>
                  </a:txBody>
                  <a:tcPr marL="9525" marR="9525" marT="9527" marB="0" anchor="b"/>
                </a:tc>
                <a:extLst>
                  <a:ext uri="{0D108BD9-81ED-4DB2-BD59-A6C34878D82A}">
                    <a16:rowId xmlns:a16="http://schemas.microsoft.com/office/drawing/2014/main" val="10004"/>
                  </a:ext>
                </a:extLst>
              </a:tr>
              <a:tr h="192440">
                <a:tc>
                  <a:txBody>
                    <a:bodyPr/>
                    <a:lstStyle/>
                    <a:p>
                      <a:pPr algn="r" fontAlgn="b"/>
                      <a:r>
                        <a:rPr lang="nb-NO" sz="1200" u="none" strike="noStrike">
                          <a:effectLst/>
                        </a:rPr>
                        <a:t>90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0.00000</a:t>
                      </a:r>
                    </a:p>
                  </a:txBody>
                  <a:tcPr marL="9525" marR="9525" marT="9527" marB="0" anchor="b"/>
                </a:tc>
                <a:extLst>
                  <a:ext uri="{0D108BD9-81ED-4DB2-BD59-A6C34878D82A}">
                    <a16:rowId xmlns:a16="http://schemas.microsoft.com/office/drawing/2014/main" val="10005"/>
                  </a:ext>
                </a:extLst>
              </a:tr>
              <a:tr h="192440">
                <a:tc>
                  <a:txBody>
                    <a:bodyPr/>
                    <a:lstStyle/>
                    <a:p>
                      <a:pPr algn="r" fontAlgn="b"/>
                      <a:r>
                        <a:rPr lang="nb-NO" sz="1200" u="none" strike="noStrike">
                          <a:effectLst/>
                        </a:rPr>
                        <a:t>120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0.00004</a:t>
                      </a:r>
                    </a:p>
                  </a:txBody>
                  <a:tcPr marL="9525" marR="9525" marT="9527" marB="0" anchor="b"/>
                </a:tc>
                <a:extLst>
                  <a:ext uri="{0D108BD9-81ED-4DB2-BD59-A6C34878D82A}">
                    <a16:rowId xmlns:a16="http://schemas.microsoft.com/office/drawing/2014/main" val="10006"/>
                  </a:ext>
                </a:extLst>
              </a:tr>
              <a:tr h="192440">
                <a:tc>
                  <a:txBody>
                    <a:bodyPr/>
                    <a:lstStyle/>
                    <a:p>
                      <a:pPr algn="r" fontAlgn="b"/>
                      <a:r>
                        <a:rPr lang="nb-NO" sz="1200" u="none" strike="noStrike">
                          <a:effectLst/>
                        </a:rPr>
                        <a:t>150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0.00007</a:t>
                      </a:r>
                    </a:p>
                  </a:txBody>
                  <a:tcPr marL="9525" marR="9525" marT="9527" marB="0" anchor="b"/>
                </a:tc>
                <a:extLst>
                  <a:ext uri="{0D108BD9-81ED-4DB2-BD59-A6C34878D82A}">
                    <a16:rowId xmlns:a16="http://schemas.microsoft.com/office/drawing/2014/main" val="10007"/>
                  </a:ext>
                </a:extLst>
              </a:tr>
              <a:tr h="192440">
                <a:tc>
                  <a:txBody>
                    <a:bodyPr/>
                    <a:lstStyle/>
                    <a:p>
                      <a:pPr algn="r" fontAlgn="b"/>
                      <a:r>
                        <a:rPr lang="nb-NO" sz="1200" u="none" strike="noStrike">
                          <a:effectLst/>
                        </a:rPr>
                        <a:t>180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dirty="0">
                          <a:solidFill>
                            <a:srgbClr val="000000"/>
                          </a:solidFill>
                          <a:effectLst/>
                          <a:latin typeface="Calibri"/>
                        </a:rPr>
                        <a:t>0.00008</a:t>
                      </a:r>
                    </a:p>
                  </a:txBody>
                  <a:tcPr marL="9525" marR="9525" marT="9527" marB="0" anchor="b"/>
                </a:tc>
                <a:extLst>
                  <a:ext uri="{0D108BD9-81ED-4DB2-BD59-A6C34878D82A}">
                    <a16:rowId xmlns:a16="http://schemas.microsoft.com/office/drawing/2014/main" val="10008"/>
                  </a:ext>
                </a:extLst>
              </a:tr>
            </a:tbl>
          </a:graphicData>
        </a:graphic>
      </p:graphicFrame>
      <p:sp>
        <p:nvSpPr>
          <p:cNvPr id="116771" name="TextBox 3"/>
          <p:cNvSpPr txBox="1">
            <a:spLocks noChangeArrowheads="1"/>
          </p:cNvSpPr>
          <p:nvPr/>
        </p:nvSpPr>
        <p:spPr bwMode="auto">
          <a:xfrm>
            <a:off x="345776" y="1000133"/>
            <a:ext cx="2038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dirty="0" err="1" smtClean="0">
                <a:latin typeface="Arial" panose="020B0604020202020204" pitchFamily="34" charset="0"/>
              </a:rPr>
              <a:t>Easting</a:t>
            </a:r>
            <a:r>
              <a:rPr lang="nb-NO" altLang="nb-NO" sz="1800" dirty="0" smtClean="0">
                <a:latin typeface="Arial" panose="020B0604020202020204" pitchFamily="34" charset="0"/>
              </a:rPr>
              <a:t> </a:t>
            </a:r>
            <a:r>
              <a:rPr lang="nb-NO" altLang="nb-NO" sz="1800" dirty="0">
                <a:latin typeface="Arial" panose="020B0604020202020204" pitchFamily="34" charset="0"/>
              </a:rPr>
              <a:t>= </a:t>
            </a:r>
            <a:r>
              <a:rPr lang="nb-NO" altLang="nb-NO" sz="1800" dirty="0" smtClean="0">
                <a:latin typeface="Arial" panose="020B0604020202020204" pitchFamily="34" charset="0"/>
              </a:rPr>
              <a:t>100km </a:t>
            </a:r>
            <a:endParaRPr lang="nb-NO" altLang="nb-NO" sz="1800" dirty="0">
              <a:latin typeface="Arial" panose="020B0604020202020204" pitchFamily="34" charset="0"/>
            </a:endParaRPr>
          </a:p>
          <a:p>
            <a:pPr eaLnBrk="1" hangingPunct="1">
              <a:spcBef>
                <a:spcPct val="0"/>
              </a:spcBef>
              <a:buFontTx/>
              <a:buNone/>
            </a:pPr>
            <a:r>
              <a:rPr lang="nb-NO" altLang="nb-NO" sz="1800" dirty="0">
                <a:latin typeface="Arial" panose="020B0604020202020204" pitchFamily="34" charset="0"/>
              </a:rPr>
              <a:t>Side </a:t>
            </a:r>
            <a:r>
              <a:rPr lang="nb-NO" altLang="nb-NO" sz="1800" dirty="0" smtClean="0">
                <a:latin typeface="Arial" panose="020B0604020202020204" pitchFamily="34" charset="0"/>
              </a:rPr>
              <a:t>1km</a:t>
            </a:r>
            <a:endParaRPr lang="nb-NO" altLang="nb-NO" sz="1800" dirty="0">
              <a:latin typeface="Arial" panose="020B0604020202020204" pitchFamily="34" charset="0"/>
            </a:endParaRPr>
          </a:p>
        </p:txBody>
      </p:sp>
      <p:sp>
        <p:nvSpPr>
          <p:cNvPr id="116772" name="TextBox 4"/>
          <p:cNvSpPr txBox="1">
            <a:spLocks noChangeArrowheads="1"/>
          </p:cNvSpPr>
          <p:nvPr/>
        </p:nvSpPr>
        <p:spPr bwMode="auto">
          <a:xfrm>
            <a:off x="2384401" y="981076"/>
            <a:ext cx="19113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None/>
            </a:pPr>
            <a:r>
              <a:rPr lang="nb-NO" altLang="nb-NO" sz="1800" dirty="0" err="1">
                <a:latin typeface="Arial" panose="020B0604020202020204" pitchFamily="34" charset="0"/>
              </a:rPr>
              <a:t>Easting</a:t>
            </a:r>
            <a:r>
              <a:rPr lang="nb-NO" altLang="nb-NO" sz="1800" dirty="0">
                <a:latin typeface="Arial" panose="020B0604020202020204" pitchFamily="34" charset="0"/>
              </a:rPr>
              <a:t> = </a:t>
            </a:r>
            <a:r>
              <a:rPr lang="nb-NO" altLang="nb-NO" sz="1800" dirty="0" smtClean="0">
                <a:latin typeface="Arial" panose="020B0604020202020204" pitchFamily="34" charset="0"/>
              </a:rPr>
              <a:t>100km </a:t>
            </a:r>
            <a:endParaRPr lang="nb-NO" altLang="nb-NO" sz="1800" dirty="0">
              <a:latin typeface="Arial" panose="020B0604020202020204" pitchFamily="34" charset="0"/>
            </a:endParaRPr>
          </a:p>
          <a:p>
            <a:pPr eaLnBrk="1" hangingPunct="1">
              <a:spcBef>
                <a:spcPct val="0"/>
              </a:spcBef>
              <a:buFontTx/>
              <a:buNone/>
            </a:pPr>
            <a:r>
              <a:rPr lang="nb-NO" altLang="nb-NO" sz="1800" dirty="0" smtClean="0">
                <a:latin typeface="Arial" panose="020B0604020202020204" pitchFamily="34" charset="0"/>
              </a:rPr>
              <a:t>Side 10km</a:t>
            </a:r>
            <a:endParaRPr lang="nb-NO" altLang="nb-NO" sz="1800" dirty="0">
              <a:latin typeface="Arial" panose="020B0604020202020204" pitchFamily="34" charset="0"/>
            </a:endParaRPr>
          </a:p>
        </p:txBody>
      </p:sp>
      <p:graphicFrame>
        <p:nvGraphicFramePr>
          <p:cNvPr id="6" name="Table 5"/>
          <p:cNvGraphicFramePr>
            <a:graphicFrameLocks noGrp="1"/>
          </p:cNvGraphicFramePr>
          <p:nvPr>
            <p:extLst/>
          </p:nvPr>
        </p:nvGraphicFramePr>
        <p:xfrm>
          <a:off x="2568526" y="1773238"/>
          <a:ext cx="1219200" cy="173196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192440">
                <a:tc>
                  <a:txBody>
                    <a:bodyPr/>
                    <a:lstStyle/>
                    <a:p>
                      <a:pPr algn="l" fontAlgn="b"/>
                      <a:r>
                        <a:rPr lang="nb-NO" sz="1200" u="none" strike="noStrike" dirty="0" err="1" smtClean="0">
                          <a:effectLst/>
                        </a:rPr>
                        <a:t>Bearing</a:t>
                      </a:r>
                      <a:endParaRPr lang="nb-NO" sz="1200" b="0" i="0" u="none" strike="noStrike" dirty="0">
                        <a:solidFill>
                          <a:srgbClr val="000000"/>
                        </a:solidFill>
                        <a:effectLst/>
                        <a:latin typeface="+mn-lt"/>
                      </a:endParaRPr>
                    </a:p>
                  </a:txBody>
                  <a:tcPr marL="9525" marR="9525" marT="9527" marB="0" anchor="b"/>
                </a:tc>
                <a:tc>
                  <a:txBody>
                    <a:bodyPr/>
                    <a:lstStyle/>
                    <a:p>
                      <a:pPr algn="l" fontAlgn="b"/>
                      <a:r>
                        <a:rPr lang="nb-NO" sz="1200" b="0" i="0" u="none" strike="noStrike" dirty="0" smtClean="0">
                          <a:solidFill>
                            <a:srgbClr val="000000"/>
                          </a:solidFill>
                          <a:effectLst/>
                          <a:latin typeface="+mn-lt"/>
                        </a:rPr>
                        <a:t>Be. </a:t>
                      </a:r>
                      <a:r>
                        <a:rPr lang="nb-NO" sz="1200" b="0" i="0" u="none" strike="noStrike" dirty="0" err="1" smtClean="0">
                          <a:solidFill>
                            <a:srgbClr val="000000"/>
                          </a:solidFill>
                          <a:effectLst/>
                          <a:latin typeface="+mn-lt"/>
                        </a:rPr>
                        <a:t>corr</a:t>
                      </a:r>
                      <a:r>
                        <a:rPr lang="nb-NO" sz="1200" b="0" i="0" u="none" strike="noStrike" dirty="0" smtClean="0">
                          <a:solidFill>
                            <a:srgbClr val="000000"/>
                          </a:solidFill>
                          <a:effectLst/>
                          <a:latin typeface="+mn-lt"/>
                        </a:rPr>
                        <a:t>:</a:t>
                      </a:r>
                      <a:endParaRPr lang="nb-NO" sz="1200" b="0" i="0" u="none" strike="noStrike" dirty="0">
                        <a:solidFill>
                          <a:srgbClr val="000000"/>
                        </a:solidFill>
                        <a:effectLst/>
                        <a:latin typeface="+mn-lt"/>
                      </a:endParaRPr>
                    </a:p>
                  </a:txBody>
                  <a:tcPr marL="9525" marR="9525" marT="9527" marB="0" anchor="b"/>
                </a:tc>
                <a:extLst>
                  <a:ext uri="{0D108BD9-81ED-4DB2-BD59-A6C34878D82A}">
                    <a16:rowId xmlns:a16="http://schemas.microsoft.com/office/drawing/2014/main" val="10000"/>
                  </a:ext>
                </a:extLst>
              </a:tr>
              <a:tr h="192440">
                <a:tc>
                  <a:txBody>
                    <a:bodyPr/>
                    <a:lstStyle/>
                    <a:p>
                      <a:pPr algn="l" fontAlgn="b"/>
                      <a:r>
                        <a:rPr lang="nb-NO" sz="1200" b="0" i="0" u="none" strike="noStrike" dirty="0" smtClean="0">
                          <a:solidFill>
                            <a:srgbClr val="000000"/>
                          </a:solidFill>
                          <a:effectLst/>
                          <a:latin typeface="+mn-lt"/>
                        </a:rPr>
                        <a:t>(</a:t>
                      </a:r>
                      <a:r>
                        <a:rPr lang="nb-NO" sz="1200" b="0" i="0" u="none" strike="noStrike" dirty="0" err="1" smtClean="0">
                          <a:solidFill>
                            <a:srgbClr val="000000"/>
                          </a:solidFill>
                          <a:effectLst/>
                          <a:latin typeface="+mn-lt"/>
                        </a:rPr>
                        <a:t>degrees</a:t>
                      </a:r>
                      <a:r>
                        <a:rPr lang="nb-NO" sz="1200" b="0" i="0" u="none" strike="noStrike" dirty="0" smtClean="0">
                          <a:solidFill>
                            <a:srgbClr val="000000"/>
                          </a:solidFill>
                          <a:effectLst/>
                          <a:latin typeface="+mn-lt"/>
                        </a:rPr>
                        <a:t>)</a:t>
                      </a:r>
                      <a:endParaRPr lang="nb-NO" sz="1200" b="0" i="0" u="none" strike="noStrike" dirty="0">
                        <a:solidFill>
                          <a:srgbClr val="000000"/>
                        </a:solidFill>
                        <a:effectLst/>
                        <a:latin typeface="Calibri"/>
                      </a:endParaRPr>
                    </a:p>
                  </a:txBody>
                  <a:tcPr marL="9525" marR="9525" marT="9527" marB="0" anchor="b"/>
                </a:tc>
                <a:tc>
                  <a:txBody>
                    <a:bodyPr/>
                    <a:lstStyle/>
                    <a:p>
                      <a:pPr algn="r" fontAlgn="b"/>
                      <a:r>
                        <a:rPr lang="nb-NO" sz="1200" b="0" i="0" u="none" strike="noStrike" dirty="0" smtClean="0">
                          <a:solidFill>
                            <a:srgbClr val="000000"/>
                          </a:solidFill>
                          <a:effectLst/>
                          <a:latin typeface="Calibri"/>
                        </a:rPr>
                        <a:t>(grads)</a:t>
                      </a:r>
                      <a:endParaRPr lang="nb-NO" sz="1200" b="0" i="0" u="none" strike="noStrike" dirty="0">
                        <a:solidFill>
                          <a:srgbClr val="000000"/>
                        </a:solidFill>
                        <a:effectLst/>
                        <a:latin typeface="Calibri"/>
                      </a:endParaRPr>
                    </a:p>
                  </a:txBody>
                  <a:tcPr marL="9525" marR="9525" marT="9527" marB="0" anchor="b"/>
                </a:tc>
                <a:extLst>
                  <a:ext uri="{0D108BD9-81ED-4DB2-BD59-A6C34878D82A}">
                    <a16:rowId xmlns:a16="http://schemas.microsoft.com/office/drawing/2014/main" val="10001"/>
                  </a:ext>
                </a:extLst>
              </a:tr>
              <a:tr h="192440">
                <a:tc>
                  <a:txBody>
                    <a:bodyPr/>
                    <a:lstStyle/>
                    <a:p>
                      <a:pPr algn="r" fontAlgn="b"/>
                      <a:r>
                        <a:rPr lang="nb-NO" sz="1200" u="none" strike="noStrike">
                          <a:effectLst/>
                        </a:rPr>
                        <a:t>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-0.00078</a:t>
                      </a:r>
                    </a:p>
                  </a:txBody>
                  <a:tcPr marL="9525" marR="9525" marT="9527" marB="0" anchor="b"/>
                </a:tc>
                <a:extLst>
                  <a:ext uri="{0D108BD9-81ED-4DB2-BD59-A6C34878D82A}">
                    <a16:rowId xmlns:a16="http://schemas.microsoft.com/office/drawing/2014/main" val="10002"/>
                  </a:ext>
                </a:extLst>
              </a:tr>
              <a:tr h="192440">
                <a:tc>
                  <a:txBody>
                    <a:bodyPr/>
                    <a:lstStyle/>
                    <a:p>
                      <a:pPr algn="r" fontAlgn="b"/>
                      <a:r>
                        <a:rPr lang="nb-NO" sz="1200" u="none" strike="noStrike">
                          <a:effectLst/>
                        </a:rPr>
                        <a:t>30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-0.00069</a:t>
                      </a:r>
                    </a:p>
                  </a:txBody>
                  <a:tcPr marL="9525" marR="9525" marT="9527" marB="0" anchor="b"/>
                </a:tc>
                <a:extLst>
                  <a:ext uri="{0D108BD9-81ED-4DB2-BD59-A6C34878D82A}">
                    <a16:rowId xmlns:a16="http://schemas.microsoft.com/office/drawing/2014/main" val="10003"/>
                  </a:ext>
                </a:extLst>
              </a:tr>
              <a:tr h="192440">
                <a:tc>
                  <a:txBody>
                    <a:bodyPr/>
                    <a:lstStyle/>
                    <a:p>
                      <a:pPr algn="r" fontAlgn="b"/>
                      <a:r>
                        <a:rPr lang="nb-NO" sz="1200" u="none" strike="noStrike">
                          <a:effectLst/>
                        </a:rPr>
                        <a:t>60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-0.00040</a:t>
                      </a:r>
                    </a:p>
                  </a:txBody>
                  <a:tcPr marL="9525" marR="9525" marT="9527" marB="0" anchor="b"/>
                </a:tc>
                <a:extLst>
                  <a:ext uri="{0D108BD9-81ED-4DB2-BD59-A6C34878D82A}">
                    <a16:rowId xmlns:a16="http://schemas.microsoft.com/office/drawing/2014/main" val="10004"/>
                  </a:ext>
                </a:extLst>
              </a:tr>
              <a:tr h="192440">
                <a:tc>
                  <a:txBody>
                    <a:bodyPr/>
                    <a:lstStyle/>
                    <a:p>
                      <a:pPr algn="r" fontAlgn="b"/>
                      <a:r>
                        <a:rPr lang="nb-NO" sz="1200" u="none" strike="noStrike">
                          <a:effectLst/>
                        </a:rPr>
                        <a:t>90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dirty="0">
                          <a:solidFill>
                            <a:srgbClr val="000000"/>
                          </a:solidFill>
                          <a:effectLst/>
                          <a:latin typeface="Calibri"/>
                        </a:rPr>
                        <a:t>0.00000</a:t>
                      </a:r>
                    </a:p>
                  </a:txBody>
                  <a:tcPr marL="9525" marR="9525" marT="9527" marB="0" anchor="b"/>
                </a:tc>
                <a:extLst>
                  <a:ext uri="{0D108BD9-81ED-4DB2-BD59-A6C34878D82A}">
                    <a16:rowId xmlns:a16="http://schemas.microsoft.com/office/drawing/2014/main" val="10005"/>
                  </a:ext>
                </a:extLst>
              </a:tr>
              <a:tr h="192440">
                <a:tc>
                  <a:txBody>
                    <a:bodyPr/>
                    <a:lstStyle/>
                    <a:p>
                      <a:pPr algn="r" fontAlgn="b"/>
                      <a:r>
                        <a:rPr lang="nb-NO" sz="1200" u="none" strike="noStrike">
                          <a:effectLst/>
                        </a:rPr>
                        <a:t>120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dirty="0">
                          <a:solidFill>
                            <a:srgbClr val="000000"/>
                          </a:solidFill>
                          <a:effectLst/>
                          <a:latin typeface="Calibri"/>
                        </a:rPr>
                        <a:t>0.00040</a:t>
                      </a:r>
                    </a:p>
                  </a:txBody>
                  <a:tcPr marL="9525" marR="9525" marT="9527" marB="0" anchor="b"/>
                </a:tc>
                <a:extLst>
                  <a:ext uri="{0D108BD9-81ED-4DB2-BD59-A6C34878D82A}">
                    <a16:rowId xmlns:a16="http://schemas.microsoft.com/office/drawing/2014/main" val="10006"/>
                  </a:ext>
                </a:extLst>
              </a:tr>
              <a:tr h="192440">
                <a:tc>
                  <a:txBody>
                    <a:bodyPr/>
                    <a:lstStyle/>
                    <a:p>
                      <a:pPr algn="r" fontAlgn="b"/>
                      <a:r>
                        <a:rPr lang="nb-NO" sz="1200" u="none" strike="noStrike">
                          <a:effectLst/>
                        </a:rPr>
                        <a:t>150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0.00069</a:t>
                      </a:r>
                    </a:p>
                  </a:txBody>
                  <a:tcPr marL="9525" marR="9525" marT="9527" marB="0" anchor="b"/>
                </a:tc>
                <a:extLst>
                  <a:ext uri="{0D108BD9-81ED-4DB2-BD59-A6C34878D82A}">
                    <a16:rowId xmlns:a16="http://schemas.microsoft.com/office/drawing/2014/main" val="10007"/>
                  </a:ext>
                </a:extLst>
              </a:tr>
              <a:tr h="192440">
                <a:tc>
                  <a:txBody>
                    <a:bodyPr/>
                    <a:lstStyle/>
                    <a:p>
                      <a:pPr algn="r" fontAlgn="b"/>
                      <a:r>
                        <a:rPr lang="nb-NO" sz="1200" u="none" strike="noStrike">
                          <a:effectLst/>
                        </a:rPr>
                        <a:t>180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dirty="0">
                          <a:solidFill>
                            <a:srgbClr val="000000"/>
                          </a:solidFill>
                          <a:effectLst/>
                          <a:latin typeface="Calibri"/>
                        </a:rPr>
                        <a:t>0.00078</a:t>
                      </a:r>
                    </a:p>
                  </a:txBody>
                  <a:tcPr marL="9525" marR="9525" marT="9527" marB="0" anchor="b"/>
                </a:tc>
                <a:extLst>
                  <a:ext uri="{0D108BD9-81ED-4DB2-BD59-A6C34878D82A}">
                    <a16:rowId xmlns:a16="http://schemas.microsoft.com/office/drawing/2014/main" val="10008"/>
                  </a:ext>
                </a:extLst>
              </a:tr>
            </a:tbl>
          </a:graphicData>
        </a:graphic>
      </p:graphicFrame>
      <p:sp>
        <p:nvSpPr>
          <p:cNvPr id="116805" name="TextBox 6"/>
          <p:cNvSpPr txBox="1">
            <a:spLocks noChangeArrowheads="1"/>
          </p:cNvSpPr>
          <p:nvPr/>
        </p:nvSpPr>
        <p:spPr bwMode="auto">
          <a:xfrm>
            <a:off x="4727526" y="981076"/>
            <a:ext cx="19463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dirty="0" err="1" smtClean="0">
                <a:latin typeface="Arial" panose="020B0604020202020204" pitchFamily="34" charset="0"/>
              </a:rPr>
              <a:t>Easting</a:t>
            </a:r>
            <a:r>
              <a:rPr lang="nb-NO" altLang="nb-NO" sz="1800" dirty="0" smtClean="0">
                <a:latin typeface="Arial" panose="020B0604020202020204" pitchFamily="34" charset="0"/>
              </a:rPr>
              <a:t> </a:t>
            </a:r>
            <a:r>
              <a:rPr lang="nb-NO" altLang="nb-NO" sz="1800" dirty="0">
                <a:latin typeface="Arial" panose="020B0604020202020204" pitchFamily="34" charset="0"/>
              </a:rPr>
              <a:t>= </a:t>
            </a:r>
            <a:r>
              <a:rPr lang="nb-NO" altLang="nb-NO" sz="1800" dirty="0" smtClean="0">
                <a:latin typeface="Arial" panose="020B0604020202020204" pitchFamily="34" charset="0"/>
              </a:rPr>
              <a:t>200km </a:t>
            </a:r>
            <a:endParaRPr lang="nb-NO" altLang="nb-NO" sz="1800" dirty="0">
              <a:latin typeface="Arial" panose="020B0604020202020204" pitchFamily="34" charset="0"/>
            </a:endParaRPr>
          </a:p>
          <a:p>
            <a:pPr eaLnBrk="1" hangingPunct="1">
              <a:spcBef>
                <a:spcPct val="0"/>
              </a:spcBef>
              <a:buFontTx/>
              <a:buNone/>
            </a:pPr>
            <a:r>
              <a:rPr lang="nb-NO" altLang="nb-NO" sz="1800" dirty="0">
                <a:latin typeface="Arial" panose="020B0604020202020204" pitchFamily="34" charset="0"/>
              </a:rPr>
              <a:t>Side </a:t>
            </a:r>
            <a:r>
              <a:rPr lang="nb-NO" altLang="nb-NO" sz="1800" dirty="0" smtClean="0">
                <a:latin typeface="Arial" panose="020B0604020202020204" pitchFamily="34" charset="0"/>
              </a:rPr>
              <a:t>10km</a:t>
            </a:r>
            <a:endParaRPr lang="nb-NO" altLang="nb-NO" sz="1800" dirty="0">
              <a:latin typeface="Arial" panose="020B0604020202020204" pitchFamily="34" charset="0"/>
            </a:endParaRPr>
          </a:p>
        </p:txBody>
      </p:sp>
      <p:graphicFrame>
        <p:nvGraphicFramePr>
          <p:cNvPr id="8" name="Table 7"/>
          <p:cNvGraphicFramePr>
            <a:graphicFrameLocks noGrp="1"/>
          </p:cNvGraphicFramePr>
          <p:nvPr>
            <p:extLst/>
          </p:nvPr>
        </p:nvGraphicFramePr>
        <p:xfrm>
          <a:off x="4871988" y="1773238"/>
          <a:ext cx="1219200" cy="1731960"/>
        </p:xfrm>
        <a:graphic>
          <a:graphicData uri="http://schemas.openxmlformats.org/drawingml/2006/table">
            <a:tbl>
              <a:tblPr>
                <a:tableStyleId>{5C22544A-7EE6-4342-B048-85BDC9FD1C3A}</a:tableStyleId>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tblGrid>
              <a:tr h="192440">
                <a:tc>
                  <a:txBody>
                    <a:bodyPr/>
                    <a:lstStyle/>
                    <a:p>
                      <a:pPr algn="l" fontAlgn="b"/>
                      <a:r>
                        <a:rPr lang="nb-NO" sz="1200" u="none" strike="noStrike" dirty="0" err="1" smtClean="0">
                          <a:effectLst/>
                        </a:rPr>
                        <a:t>Bearing</a:t>
                      </a:r>
                      <a:endParaRPr lang="nb-NO" sz="1200" b="0" i="0" u="none" strike="noStrike" dirty="0">
                        <a:solidFill>
                          <a:srgbClr val="000000"/>
                        </a:solidFill>
                        <a:effectLst/>
                        <a:latin typeface="+mn-lt"/>
                      </a:endParaRPr>
                    </a:p>
                  </a:txBody>
                  <a:tcPr marL="9525" marR="9525" marT="9527" marB="0" anchor="b"/>
                </a:tc>
                <a:tc>
                  <a:txBody>
                    <a:bodyPr/>
                    <a:lstStyle/>
                    <a:p>
                      <a:pPr algn="l" fontAlgn="b"/>
                      <a:r>
                        <a:rPr lang="nb-NO" sz="1200" b="0" i="0" u="none" strike="noStrike" dirty="0" smtClean="0">
                          <a:solidFill>
                            <a:srgbClr val="000000"/>
                          </a:solidFill>
                          <a:effectLst/>
                          <a:latin typeface="+mn-lt"/>
                        </a:rPr>
                        <a:t>Be. </a:t>
                      </a:r>
                      <a:r>
                        <a:rPr lang="nb-NO" sz="1200" b="0" i="0" u="none" strike="noStrike" dirty="0" err="1" smtClean="0">
                          <a:solidFill>
                            <a:srgbClr val="000000"/>
                          </a:solidFill>
                          <a:effectLst/>
                          <a:latin typeface="+mn-lt"/>
                        </a:rPr>
                        <a:t>corr</a:t>
                      </a:r>
                      <a:r>
                        <a:rPr lang="nb-NO" sz="1200" b="0" i="0" u="none" strike="noStrike" dirty="0" smtClean="0">
                          <a:solidFill>
                            <a:srgbClr val="000000"/>
                          </a:solidFill>
                          <a:effectLst/>
                          <a:latin typeface="+mn-lt"/>
                        </a:rPr>
                        <a:t>:</a:t>
                      </a:r>
                      <a:endParaRPr lang="nb-NO" sz="1200" b="0" i="0" u="none" strike="noStrike" dirty="0">
                        <a:solidFill>
                          <a:srgbClr val="000000"/>
                        </a:solidFill>
                        <a:effectLst/>
                        <a:latin typeface="+mn-lt"/>
                      </a:endParaRPr>
                    </a:p>
                  </a:txBody>
                  <a:tcPr marL="9525" marR="9525" marT="9527" marB="0" anchor="b"/>
                </a:tc>
                <a:extLst>
                  <a:ext uri="{0D108BD9-81ED-4DB2-BD59-A6C34878D82A}">
                    <a16:rowId xmlns:a16="http://schemas.microsoft.com/office/drawing/2014/main" val="10000"/>
                  </a:ext>
                </a:extLst>
              </a:tr>
              <a:tr h="192440">
                <a:tc>
                  <a:txBody>
                    <a:bodyPr/>
                    <a:lstStyle/>
                    <a:p>
                      <a:pPr algn="l" fontAlgn="b"/>
                      <a:r>
                        <a:rPr lang="nb-NO" sz="1200" b="0" i="0" u="none" strike="noStrike" dirty="0" smtClean="0">
                          <a:solidFill>
                            <a:srgbClr val="000000"/>
                          </a:solidFill>
                          <a:effectLst/>
                          <a:latin typeface="+mn-lt"/>
                        </a:rPr>
                        <a:t>(</a:t>
                      </a:r>
                      <a:r>
                        <a:rPr lang="nb-NO" sz="1200" b="0" i="0" u="none" strike="noStrike" dirty="0" err="1" smtClean="0">
                          <a:solidFill>
                            <a:srgbClr val="000000"/>
                          </a:solidFill>
                          <a:effectLst/>
                          <a:latin typeface="+mn-lt"/>
                        </a:rPr>
                        <a:t>degrees</a:t>
                      </a:r>
                      <a:r>
                        <a:rPr lang="nb-NO" sz="1200" b="0" i="0" u="none" strike="noStrike" dirty="0" smtClean="0">
                          <a:solidFill>
                            <a:srgbClr val="000000"/>
                          </a:solidFill>
                          <a:effectLst/>
                          <a:latin typeface="+mn-lt"/>
                        </a:rPr>
                        <a:t>)</a:t>
                      </a:r>
                      <a:endParaRPr lang="nb-NO" sz="1200" b="0" i="0" u="none" strike="noStrike" dirty="0">
                        <a:solidFill>
                          <a:srgbClr val="000000"/>
                        </a:solidFill>
                        <a:effectLst/>
                        <a:latin typeface="Calibri"/>
                      </a:endParaRPr>
                    </a:p>
                  </a:txBody>
                  <a:tcPr marL="9525" marR="9525" marT="9527" marB="0" anchor="b"/>
                </a:tc>
                <a:tc>
                  <a:txBody>
                    <a:bodyPr/>
                    <a:lstStyle/>
                    <a:p>
                      <a:pPr algn="r" fontAlgn="b"/>
                      <a:r>
                        <a:rPr lang="nb-NO" sz="1200" b="0" i="0" u="none" strike="noStrike" dirty="0" smtClean="0">
                          <a:solidFill>
                            <a:srgbClr val="000000"/>
                          </a:solidFill>
                          <a:effectLst/>
                          <a:latin typeface="Calibri"/>
                        </a:rPr>
                        <a:t>(grads)</a:t>
                      </a:r>
                      <a:endParaRPr lang="nb-NO" sz="1200" b="0" i="0" u="none" strike="noStrike" dirty="0">
                        <a:solidFill>
                          <a:srgbClr val="000000"/>
                        </a:solidFill>
                        <a:effectLst/>
                        <a:latin typeface="Calibri"/>
                      </a:endParaRPr>
                    </a:p>
                  </a:txBody>
                  <a:tcPr marL="9525" marR="9525" marT="9527" marB="0" anchor="b"/>
                </a:tc>
                <a:extLst>
                  <a:ext uri="{0D108BD9-81ED-4DB2-BD59-A6C34878D82A}">
                    <a16:rowId xmlns:a16="http://schemas.microsoft.com/office/drawing/2014/main" val="10001"/>
                  </a:ext>
                </a:extLst>
              </a:tr>
              <a:tr h="192440">
                <a:tc>
                  <a:txBody>
                    <a:bodyPr/>
                    <a:lstStyle/>
                    <a:p>
                      <a:pPr algn="r" fontAlgn="b"/>
                      <a:r>
                        <a:rPr lang="nb-NO" sz="1200" u="none" strike="noStrike">
                          <a:effectLst/>
                        </a:rPr>
                        <a:t>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-0.00157</a:t>
                      </a:r>
                    </a:p>
                  </a:txBody>
                  <a:tcPr marL="9525" marR="9525" marT="9527" marB="0" anchor="b"/>
                </a:tc>
                <a:extLst>
                  <a:ext uri="{0D108BD9-81ED-4DB2-BD59-A6C34878D82A}">
                    <a16:rowId xmlns:a16="http://schemas.microsoft.com/office/drawing/2014/main" val="10002"/>
                  </a:ext>
                </a:extLst>
              </a:tr>
              <a:tr h="192440">
                <a:tc>
                  <a:txBody>
                    <a:bodyPr/>
                    <a:lstStyle/>
                    <a:p>
                      <a:pPr algn="r" fontAlgn="b"/>
                      <a:r>
                        <a:rPr lang="nb-NO" sz="1200" u="none" strike="noStrike">
                          <a:effectLst/>
                        </a:rPr>
                        <a:t>30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-0.00137</a:t>
                      </a:r>
                    </a:p>
                  </a:txBody>
                  <a:tcPr marL="9525" marR="9525" marT="9527" marB="0" anchor="b"/>
                </a:tc>
                <a:extLst>
                  <a:ext uri="{0D108BD9-81ED-4DB2-BD59-A6C34878D82A}">
                    <a16:rowId xmlns:a16="http://schemas.microsoft.com/office/drawing/2014/main" val="10003"/>
                  </a:ext>
                </a:extLst>
              </a:tr>
              <a:tr h="192440">
                <a:tc>
                  <a:txBody>
                    <a:bodyPr/>
                    <a:lstStyle/>
                    <a:p>
                      <a:pPr algn="r" fontAlgn="b"/>
                      <a:r>
                        <a:rPr lang="nb-NO" sz="1200" u="none" strike="noStrike">
                          <a:effectLst/>
                        </a:rPr>
                        <a:t>60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-0.00080</a:t>
                      </a:r>
                    </a:p>
                  </a:txBody>
                  <a:tcPr marL="9525" marR="9525" marT="9527" marB="0" anchor="b"/>
                </a:tc>
                <a:extLst>
                  <a:ext uri="{0D108BD9-81ED-4DB2-BD59-A6C34878D82A}">
                    <a16:rowId xmlns:a16="http://schemas.microsoft.com/office/drawing/2014/main" val="10004"/>
                  </a:ext>
                </a:extLst>
              </a:tr>
              <a:tr h="192440">
                <a:tc>
                  <a:txBody>
                    <a:bodyPr/>
                    <a:lstStyle/>
                    <a:p>
                      <a:pPr algn="r" fontAlgn="b"/>
                      <a:r>
                        <a:rPr lang="nb-NO" sz="1200" u="none" strike="noStrike">
                          <a:effectLst/>
                        </a:rPr>
                        <a:t>90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0.00000</a:t>
                      </a:r>
                    </a:p>
                  </a:txBody>
                  <a:tcPr marL="9525" marR="9525" marT="9527" marB="0" anchor="b"/>
                </a:tc>
                <a:extLst>
                  <a:ext uri="{0D108BD9-81ED-4DB2-BD59-A6C34878D82A}">
                    <a16:rowId xmlns:a16="http://schemas.microsoft.com/office/drawing/2014/main" val="10005"/>
                  </a:ext>
                </a:extLst>
              </a:tr>
              <a:tr h="192440">
                <a:tc>
                  <a:txBody>
                    <a:bodyPr/>
                    <a:lstStyle/>
                    <a:p>
                      <a:pPr algn="r" fontAlgn="b"/>
                      <a:r>
                        <a:rPr lang="nb-NO" sz="1200" u="none" strike="noStrike">
                          <a:effectLst/>
                        </a:rPr>
                        <a:t>120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0.00080</a:t>
                      </a:r>
                    </a:p>
                  </a:txBody>
                  <a:tcPr marL="9525" marR="9525" marT="9527" marB="0" anchor="b"/>
                </a:tc>
                <a:extLst>
                  <a:ext uri="{0D108BD9-81ED-4DB2-BD59-A6C34878D82A}">
                    <a16:rowId xmlns:a16="http://schemas.microsoft.com/office/drawing/2014/main" val="10006"/>
                  </a:ext>
                </a:extLst>
              </a:tr>
              <a:tr h="192440">
                <a:tc>
                  <a:txBody>
                    <a:bodyPr/>
                    <a:lstStyle/>
                    <a:p>
                      <a:pPr algn="r" fontAlgn="b"/>
                      <a:r>
                        <a:rPr lang="nb-NO" sz="1200" u="none" strike="noStrike">
                          <a:effectLst/>
                        </a:rPr>
                        <a:t>150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a:solidFill>
                            <a:srgbClr val="000000"/>
                          </a:solidFill>
                          <a:effectLst/>
                          <a:latin typeface="Calibri"/>
                        </a:rPr>
                        <a:t>0.00137</a:t>
                      </a:r>
                    </a:p>
                  </a:txBody>
                  <a:tcPr marL="9525" marR="9525" marT="9527" marB="0" anchor="b"/>
                </a:tc>
                <a:extLst>
                  <a:ext uri="{0D108BD9-81ED-4DB2-BD59-A6C34878D82A}">
                    <a16:rowId xmlns:a16="http://schemas.microsoft.com/office/drawing/2014/main" val="10007"/>
                  </a:ext>
                </a:extLst>
              </a:tr>
              <a:tr h="192440">
                <a:tc>
                  <a:txBody>
                    <a:bodyPr/>
                    <a:lstStyle/>
                    <a:p>
                      <a:pPr algn="r" fontAlgn="b"/>
                      <a:r>
                        <a:rPr lang="nb-NO" sz="1200" u="none" strike="noStrike">
                          <a:effectLst/>
                        </a:rPr>
                        <a:t>180</a:t>
                      </a:r>
                      <a:endParaRPr lang="nb-NO" sz="1200" b="0" i="0" u="none" strike="noStrike">
                        <a:solidFill>
                          <a:srgbClr val="000000"/>
                        </a:solidFill>
                        <a:effectLst/>
                        <a:latin typeface="Calibri"/>
                      </a:endParaRPr>
                    </a:p>
                  </a:txBody>
                  <a:tcPr marL="9525" marR="9525" marT="9527" marB="0" anchor="b"/>
                </a:tc>
                <a:tc>
                  <a:txBody>
                    <a:bodyPr/>
                    <a:lstStyle/>
                    <a:p>
                      <a:pPr algn="r" fontAlgn="b"/>
                      <a:r>
                        <a:rPr lang="nb-NO" sz="1200" b="0" i="0" u="none" strike="noStrike" dirty="0">
                          <a:solidFill>
                            <a:srgbClr val="000000"/>
                          </a:solidFill>
                          <a:effectLst/>
                          <a:latin typeface="Calibri"/>
                        </a:rPr>
                        <a:t>0.00157</a:t>
                      </a:r>
                    </a:p>
                  </a:txBody>
                  <a:tcPr marL="9525" marR="9525" marT="9527" marB="0" anchor="b"/>
                </a:tc>
                <a:extLst>
                  <a:ext uri="{0D108BD9-81ED-4DB2-BD59-A6C34878D82A}">
                    <a16:rowId xmlns:a16="http://schemas.microsoft.com/office/drawing/2014/main" val="10008"/>
                  </a:ext>
                </a:extLst>
              </a:tr>
            </a:tbl>
          </a:graphicData>
        </a:graphic>
      </p:graphicFrame>
      <p:sp>
        <p:nvSpPr>
          <p:cNvPr id="182374" name="TextBox 8"/>
          <p:cNvSpPr txBox="1">
            <a:spLocks noChangeArrowheads="1"/>
          </p:cNvSpPr>
          <p:nvPr/>
        </p:nvSpPr>
        <p:spPr bwMode="auto">
          <a:xfrm>
            <a:off x="4295800" y="5013176"/>
            <a:ext cx="30245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b="1" dirty="0">
                <a:latin typeface="Arial" panose="020B0604020202020204" pitchFamily="34" charset="0"/>
              </a:rPr>
              <a:t>Magnitudes – meridian </a:t>
            </a:r>
            <a:r>
              <a:rPr lang="nb-NO" altLang="nb-NO" sz="1800" b="1" dirty="0" err="1">
                <a:latin typeface="Arial" panose="020B0604020202020204" pitchFamily="34" charset="0"/>
              </a:rPr>
              <a:t>convergence</a:t>
            </a:r>
            <a:endParaRPr lang="nb-NO" altLang="nb-NO" sz="1800" b="1" dirty="0">
              <a:latin typeface="Arial" panose="020B0604020202020204" pitchFamily="34" charset="0"/>
            </a:endParaRPr>
          </a:p>
        </p:txBody>
      </p:sp>
      <p:pic>
        <p:nvPicPr>
          <p:cNvPr id="1169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3850" y="188912"/>
            <a:ext cx="4853245" cy="1079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104112" y="1916832"/>
            <a:ext cx="3888432" cy="646331"/>
          </a:xfrm>
          <a:prstGeom prst="rect">
            <a:avLst/>
          </a:prstGeom>
          <a:noFill/>
        </p:spPr>
        <p:txBody>
          <a:bodyPr wrap="square" rtlCol="0">
            <a:spAutoFit/>
          </a:bodyPr>
          <a:lstStyle/>
          <a:p>
            <a:r>
              <a:rPr lang="en-US" dirty="0" smtClean="0"/>
              <a:t>1milligrad = 0.001</a:t>
            </a:r>
            <a:r>
              <a:rPr lang="en-US" baseline="30000" dirty="0"/>
              <a:t>g</a:t>
            </a:r>
            <a:r>
              <a:rPr lang="en-US" dirty="0" smtClean="0"/>
              <a:t> ~ arc = 1,6cm</a:t>
            </a:r>
          </a:p>
          <a:p>
            <a:r>
              <a:rPr lang="en-US" dirty="0" smtClean="0"/>
              <a:t>on 1 km distance</a:t>
            </a:r>
            <a:endParaRPr lang="en-US" dirty="0"/>
          </a:p>
        </p:txBody>
      </p:sp>
      <p:graphicFrame>
        <p:nvGraphicFramePr>
          <p:cNvPr id="4" name="Table 3"/>
          <p:cNvGraphicFramePr>
            <a:graphicFrameLocks noGrp="1"/>
          </p:cNvGraphicFramePr>
          <p:nvPr>
            <p:extLst/>
          </p:nvPr>
        </p:nvGraphicFramePr>
        <p:xfrm>
          <a:off x="7200123" y="3433232"/>
          <a:ext cx="4851399" cy="3218885"/>
        </p:xfrm>
        <a:graphic>
          <a:graphicData uri="http://schemas.openxmlformats.org/drawingml/2006/table">
            <a:tbl>
              <a:tblPr>
                <a:tableStyleId>{5C22544A-7EE6-4342-B048-85BDC9FD1C3A}</a:tableStyleId>
              </a:tblPr>
              <a:tblGrid>
                <a:gridCol w="609201">
                  <a:extLst>
                    <a:ext uri="{9D8B030D-6E8A-4147-A177-3AD203B41FA5}">
                      <a16:colId xmlns:a16="http://schemas.microsoft.com/office/drawing/2014/main" val="3901826905"/>
                    </a:ext>
                  </a:extLst>
                </a:gridCol>
                <a:gridCol w="609201">
                  <a:extLst>
                    <a:ext uri="{9D8B030D-6E8A-4147-A177-3AD203B41FA5}">
                      <a16:colId xmlns:a16="http://schemas.microsoft.com/office/drawing/2014/main" val="1283133569"/>
                    </a:ext>
                  </a:extLst>
                </a:gridCol>
                <a:gridCol w="980433">
                  <a:extLst>
                    <a:ext uri="{9D8B030D-6E8A-4147-A177-3AD203B41FA5}">
                      <a16:colId xmlns:a16="http://schemas.microsoft.com/office/drawing/2014/main" val="2146717688"/>
                    </a:ext>
                  </a:extLst>
                </a:gridCol>
                <a:gridCol w="1243786">
                  <a:extLst>
                    <a:ext uri="{9D8B030D-6E8A-4147-A177-3AD203B41FA5}">
                      <a16:colId xmlns:a16="http://schemas.microsoft.com/office/drawing/2014/main" val="1050892012"/>
                    </a:ext>
                  </a:extLst>
                </a:gridCol>
                <a:gridCol w="1408778">
                  <a:extLst>
                    <a:ext uri="{9D8B030D-6E8A-4147-A177-3AD203B41FA5}">
                      <a16:colId xmlns:a16="http://schemas.microsoft.com/office/drawing/2014/main" val="2112040257"/>
                    </a:ext>
                  </a:extLst>
                </a:gridCol>
              </a:tblGrid>
              <a:tr h="279470">
                <a:tc gridSpan="2">
                  <a:txBody>
                    <a:bodyPr/>
                    <a:lstStyle/>
                    <a:p>
                      <a:pPr algn="ctr" rtl="0" fontAlgn="b"/>
                      <a:r>
                        <a:rPr lang="en-US" sz="1200" u="none" strike="noStrike" dirty="0" err="1">
                          <a:effectLst/>
                        </a:rPr>
                        <a:t>Cental</a:t>
                      </a:r>
                      <a:r>
                        <a:rPr lang="en-US" sz="1200" u="none" strike="noStrike" dirty="0">
                          <a:effectLst/>
                        </a:rPr>
                        <a:t> meridian </a:t>
                      </a:r>
                      <a:r>
                        <a:rPr lang="en-US" sz="1200" u="none" strike="noStrike" dirty="0" smtClean="0">
                          <a:effectLst/>
                        </a:rPr>
                        <a:t>9°</a:t>
                      </a:r>
                      <a:endParaRPr lang="en-US" sz="12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a:txBody>
                    <a:bodyPr/>
                    <a:lstStyle/>
                    <a:p>
                      <a:pPr algn="ctr" rtl="0" fontAlgn="b"/>
                      <a:r>
                        <a:rPr lang="en-US" sz="1400" b="1" u="none" strike="noStrike" dirty="0">
                          <a:effectLst/>
                        </a:rPr>
                        <a:t>Mer. </a:t>
                      </a:r>
                      <a:r>
                        <a:rPr lang="en-US" sz="1400" b="1" u="none" strike="noStrike" dirty="0" err="1">
                          <a:effectLst/>
                        </a:rPr>
                        <a:t>conv</a:t>
                      </a:r>
                      <a:endParaRPr lang="en-US" sz="1400" b="1" i="0" u="none" strike="noStrike" dirty="0">
                        <a:solidFill>
                          <a:srgbClr val="000000"/>
                        </a:solidFill>
                        <a:effectLst/>
                        <a:latin typeface="Calibri" panose="020F0502020204030204" pitchFamily="34" charset="0"/>
                      </a:endParaRPr>
                    </a:p>
                  </a:txBody>
                  <a:tcPr marL="9525" marR="9525" marT="9525" marB="0" anchor="b"/>
                </a:tc>
                <a:tc gridSpan="2">
                  <a:txBody>
                    <a:bodyPr/>
                    <a:lstStyle/>
                    <a:p>
                      <a:pPr algn="ctr" rtl="0" fontAlgn="b"/>
                      <a:r>
                        <a:rPr lang="en-US" sz="1400" b="1" u="none" strike="noStrike" dirty="0">
                          <a:effectLst/>
                        </a:rPr>
                        <a:t>UTM32 </a:t>
                      </a:r>
                      <a:endParaRPr lang="en-US" sz="1400" b="1" i="0" u="none" strike="noStrike" dirty="0">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extLst>
                  <a:ext uri="{0D108BD9-81ED-4DB2-BD59-A6C34878D82A}">
                    <a16:rowId xmlns:a16="http://schemas.microsoft.com/office/drawing/2014/main" val="226568387"/>
                  </a:ext>
                </a:extLst>
              </a:tr>
              <a:tr h="195128">
                <a:tc>
                  <a:txBody>
                    <a:bodyPr/>
                    <a:lstStyle/>
                    <a:p>
                      <a:pPr algn="ctr" rtl="0" fontAlgn="b"/>
                      <a:r>
                        <a:rPr lang="en-US" sz="1400" b="1" u="none" strike="noStrike" dirty="0">
                          <a:effectLst/>
                        </a:rPr>
                        <a:t>Lat.</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b="1" u="none" strike="noStrike" dirty="0">
                          <a:effectLst/>
                        </a:rPr>
                        <a:t>Long</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b="1" u="none" strike="noStrike" dirty="0">
                          <a:effectLst/>
                        </a:rPr>
                        <a:t>(grads)</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b="1" u="none" strike="noStrike" dirty="0">
                          <a:effectLst/>
                        </a:rPr>
                        <a:t>N</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b="1" u="none" strike="noStrike" dirty="0">
                          <a:effectLst/>
                        </a:rPr>
                        <a:t>E</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6066477"/>
                  </a:ext>
                </a:extLst>
              </a:tr>
              <a:tr h="195128">
                <a:tc>
                  <a:txBody>
                    <a:bodyPr/>
                    <a:lstStyle/>
                    <a:p>
                      <a:pPr algn="ctr" rtl="0" fontAlgn="b"/>
                      <a:r>
                        <a:rPr lang="en-US" sz="1400" u="none" strike="noStrike">
                          <a:effectLst/>
                        </a:rPr>
                        <a:t>60N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9E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6651566</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500000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85744281"/>
                  </a:ext>
                </a:extLst>
              </a:tr>
              <a:tr h="248496">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rtl="0" fontAlgn="b"/>
                      <a:r>
                        <a:rPr lang="en-US" sz="1400" u="none" strike="noStrike">
                          <a:effectLst/>
                        </a:rPr>
                        <a:t>10E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0.9625</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6651988</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555779</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84913794"/>
                  </a:ext>
                </a:extLst>
              </a:tr>
              <a:tr h="282827">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rtl="0" fontAlgn="b"/>
                      <a:r>
                        <a:rPr lang="en-US" sz="1400" u="none" strike="noStrike">
                          <a:effectLst/>
                        </a:rPr>
                        <a:t>11E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1.9265</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6653252</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611549</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38116756"/>
                  </a:ext>
                </a:extLst>
              </a:tr>
              <a:tr h="248496">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rtl="0" fontAlgn="b"/>
                      <a:r>
                        <a:rPr lang="en-US" sz="1400" u="none" strike="noStrike" dirty="0">
                          <a:effectLst/>
                        </a:rPr>
                        <a:t>12E</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2.8934</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6655361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667303</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94645058"/>
                  </a:ext>
                </a:extLst>
              </a:tr>
              <a:tr h="219193">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dirty="0">
                          <a:effectLst/>
                        </a:rPr>
                        <a:t> </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167338987"/>
                  </a:ext>
                </a:extLst>
              </a:tr>
              <a:tr h="195128">
                <a:tc>
                  <a:txBody>
                    <a:bodyPr/>
                    <a:lstStyle/>
                    <a:p>
                      <a:pPr algn="ctr" rtl="0" fontAlgn="b"/>
                      <a:r>
                        <a:rPr lang="en-US" sz="1400" u="none" strike="noStrike">
                          <a:effectLst/>
                        </a:rPr>
                        <a:t>70N</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9E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7766080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500000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18825659"/>
                  </a:ext>
                </a:extLst>
              </a:tr>
              <a:tr h="248496">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rtl="0" fontAlgn="b"/>
                      <a:r>
                        <a:rPr lang="en-US" sz="1400" u="none" strike="noStrike">
                          <a:effectLst/>
                        </a:rPr>
                        <a:t>10E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1.0442</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7766393</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538171</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84144022"/>
                  </a:ext>
                </a:extLst>
              </a:tr>
              <a:tr h="248496">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rtl="0" fontAlgn="b"/>
                      <a:r>
                        <a:rPr lang="en-US" sz="1400" u="none" strike="noStrike">
                          <a:effectLst/>
                        </a:rPr>
                        <a:t>11E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2.0892</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7767332</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576335</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68705406"/>
                  </a:ext>
                </a:extLst>
              </a:tr>
              <a:tr h="248496">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rtl="0" fontAlgn="b"/>
                      <a:r>
                        <a:rPr lang="en-US" sz="1400" u="none" strike="noStrike">
                          <a:effectLst/>
                        </a:rPr>
                        <a:t>12E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3.1357</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7768897</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614480</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24230800"/>
                  </a:ext>
                </a:extLst>
              </a:tr>
              <a:tr h="248496">
                <a:tc>
                  <a:txBody>
                    <a:bodyPr/>
                    <a:lstStyle/>
                    <a:p>
                      <a:pPr algn="ctr" fontAlgn="b"/>
                      <a:r>
                        <a:rPr lang="en-US" sz="1800" u="none" strike="noStrike">
                          <a:effectLst/>
                        </a:rPr>
                        <a:t> </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rtl="0" fontAlgn="b"/>
                      <a:r>
                        <a:rPr lang="en-US" sz="1400" u="none" strike="noStrike">
                          <a:effectLst/>
                        </a:rPr>
                        <a:t>13E</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a:effectLst/>
                        </a:rPr>
                        <a:t>4.1844</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7771088</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rtl="0" fontAlgn="b"/>
                      <a:r>
                        <a:rPr lang="en-US" sz="1400" u="none" strike="noStrike" dirty="0">
                          <a:effectLst/>
                        </a:rPr>
                        <a:t>652598</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4078000"/>
                  </a:ext>
                </a:extLst>
              </a:tr>
            </a:tbl>
          </a:graphicData>
        </a:graphic>
      </p:graphicFrame>
      <p:sp>
        <p:nvSpPr>
          <p:cNvPr id="5" name="TextBox 4"/>
          <p:cNvSpPr txBox="1"/>
          <p:nvPr/>
        </p:nvSpPr>
        <p:spPr>
          <a:xfrm>
            <a:off x="1725912" y="3270684"/>
            <a:ext cx="792088" cy="276999"/>
          </a:xfrm>
          <a:prstGeom prst="rect">
            <a:avLst/>
          </a:prstGeom>
          <a:noFill/>
        </p:spPr>
        <p:txBody>
          <a:bodyPr wrap="square" rtlCol="0">
            <a:spAutoFit/>
          </a:bodyPr>
          <a:lstStyle/>
          <a:p>
            <a:r>
              <a:rPr lang="nb-NO" sz="1200" dirty="0">
                <a:solidFill>
                  <a:srgbClr val="0000FF"/>
                </a:solidFill>
              </a:rPr>
              <a:t>(</a:t>
            </a:r>
            <a:r>
              <a:rPr lang="nb-NO" sz="1200" dirty="0" smtClean="0">
                <a:solidFill>
                  <a:srgbClr val="0000FF"/>
                </a:solidFill>
              </a:rPr>
              <a:t>1.2mm</a:t>
            </a:r>
            <a:r>
              <a:rPr lang="nb-NO" sz="1200" dirty="0">
                <a:solidFill>
                  <a:srgbClr val="0000FF"/>
                </a:solidFill>
              </a:rPr>
              <a:t>)</a:t>
            </a:r>
            <a:endParaRPr lang="en-US" sz="1200" dirty="0">
              <a:solidFill>
                <a:srgbClr val="0000FF"/>
              </a:solidFill>
            </a:endParaRPr>
          </a:p>
        </p:txBody>
      </p:sp>
      <p:sp>
        <p:nvSpPr>
          <p:cNvPr id="14" name="TextBox 13"/>
          <p:cNvSpPr txBox="1"/>
          <p:nvPr/>
        </p:nvSpPr>
        <p:spPr>
          <a:xfrm>
            <a:off x="474001" y="4101562"/>
            <a:ext cx="3024584" cy="923330"/>
          </a:xfrm>
          <a:prstGeom prst="rect">
            <a:avLst/>
          </a:prstGeom>
          <a:noFill/>
        </p:spPr>
        <p:txBody>
          <a:bodyPr wrap="square" rtlCol="0">
            <a:spAutoFit/>
          </a:bodyPr>
          <a:lstStyle/>
          <a:p>
            <a:r>
              <a:rPr lang="nb-NO" dirty="0" smtClean="0">
                <a:solidFill>
                  <a:srgbClr val="FF0000"/>
                </a:solidFill>
              </a:rPr>
              <a:t>Y &lt; 30000 (NTM) – </a:t>
            </a:r>
            <a:r>
              <a:rPr lang="nb-NO" dirty="0" err="1" smtClean="0">
                <a:solidFill>
                  <a:srgbClr val="FF0000"/>
                </a:solidFill>
              </a:rPr>
              <a:t>one</a:t>
            </a:r>
            <a:r>
              <a:rPr lang="nb-NO" dirty="0" smtClean="0">
                <a:solidFill>
                  <a:srgbClr val="FF0000"/>
                </a:solidFill>
              </a:rPr>
              <a:t> </a:t>
            </a:r>
            <a:r>
              <a:rPr lang="nb-NO" dirty="0" err="1" smtClean="0">
                <a:solidFill>
                  <a:srgbClr val="FF0000"/>
                </a:solidFill>
              </a:rPr>
              <a:t>third</a:t>
            </a:r>
            <a:r>
              <a:rPr lang="nb-NO" dirty="0" smtClean="0">
                <a:solidFill>
                  <a:srgbClr val="FF0000"/>
                </a:solidFill>
              </a:rPr>
              <a:t> </a:t>
            </a:r>
            <a:r>
              <a:rPr lang="nb-NO" dirty="0" err="1" smtClean="0">
                <a:solidFill>
                  <a:srgbClr val="FF0000"/>
                </a:solidFill>
              </a:rPr>
              <a:t>of</a:t>
            </a:r>
            <a:r>
              <a:rPr lang="nb-NO" dirty="0" smtClean="0">
                <a:solidFill>
                  <a:srgbClr val="FF0000"/>
                </a:solidFill>
              </a:rPr>
              <a:t> </a:t>
            </a:r>
            <a:r>
              <a:rPr lang="nb-NO" dirty="0" err="1" smtClean="0">
                <a:solidFill>
                  <a:srgbClr val="FF0000"/>
                </a:solidFill>
              </a:rPr>
              <a:t>the</a:t>
            </a:r>
            <a:r>
              <a:rPr lang="nb-NO" dirty="0" smtClean="0">
                <a:solidFill>
                  <a:srgbClr val="FF0000"/>
                </a:solidFill>
              </a:rPr>
              <a:t> </a:t>
            </a:r>
            <a:r>
              <a:rPr lang="nb-NO" dirty="0" err="1" smtClean="0">
                <a:solidFill>
                  <a:srgbClr val="FF0000"/>
                </a:solidFill>
              </a:rPr>
              <a:t>values</a:t>
            </a:r>
            <a:r>
              <a:rPr lang="nb-NO" dirty="0" smtClean="0">
                <a:solidFill>
                  <a:srgbClr val="FF0000"/>
                </a:solidFill>
              </a:rPr>
              <a:t> (per km),</a:t>
            </a:r>
          </a:p>
          <a:p>
            <a:r>
              <a:rPr lang="nb-NO" dirty="0" smtClean="0">
                <a:solidFill>
                  <a:srgbClr val="FF0000"/>
                </a:solidFill>
              </a:rPr>
              <a:t>Negligible?</a:t>
            </a:r>
            <a:endParaRPr lang="en-US" dirty="0">
              <a:solidFill>
                <a:srgbClr val="FF0000"/>
              </a:solidFill>
            </a:endParaRPr>
          </a:p>
        </p:txBody>
      </p:sp>
      <p:cxnSp>
        <p:nvCxnSpPr>
          <p:cNvPr id="15" name="Straight Arrow Connector 14"/>
          <p:cNvCxnSpPr/>
          <p:nvPr/>
        </p:nvCxnSpPr>
        <p:spPr>
          <a:xfrm flipH="1" flipV="1">
            <a:off x="1703068" y="3529137"/>
            <a:ext cx="68533" cy="572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783680" y="3252138"/>
            <a:ext cx="792088" cy="276999"/>
          </a:xfrm>
          <a:prstGeom prst="rect">
            <a:avLst/>
          </a:prstGeom>
          <a:noFill/>
        </p:spPr>
        <p:txBody>
          <a:bodyPr wrap="square" rtlCol="0">
            <a:spAutoFit/>
          </a:bodyPr>
          <a:lstStyle/>
          <a:p>
            <a:r>
              <a:rPr lang="nb-NO" sz="1200" dirty="0">
                <a:solidFill>
                  <a:srgbClr val="0000FF"/>
                </a:solidFill>
              </a:rPr>
              <a:t>(</a:t>
            </a:r>
            <a:r>
              <a:rPr lang="nb-NO" sz="1200" dirty="0" smtClean="0">
                <a:solidFill>
                  <a:srgbClr val="0000FF"/>
                </a:solidFill>
              </a:rPr>
              <a:t>12cm</a:t>
            </a:r>
            <a:r>
              <a:rPr lang="nb-NO" sz="1200" dirty="0">
                <a:solidFill>
                  <a:srgbClr val="0000FF"/>
                </a:solidFill>
              </a:rPr>
              <a:t>)</a:t>
            </a:r>
            <a:endParaRPr lang="en-US" sz="1200" dirty="0">
              <a:solidFill>
                <a:srgbClr val="0000FF"/>
              </a:solidFill>
            </a:endParaRPr>
          </a:p>
        </p:txBody>
      </p:sp>
      <p:sp>
        <p:nvSpPr>
          <p:cNvPr id="17" name="TextBox 16"/>
          <p:cNvSpPr txBox="1"/>
          <p:nvPr/>
        </p:nvSpPr>
        <p:spPr>
          <a:xfrm>
            <a:off x="6057680" y="3252138"/>
            <a:ext cx="792088" cy="276999"/>
          </a:xfrm>
          <a:prstGeom prst="rect">
            <a:avLst/>
          </a:prstGeom>
          <a:noFill/>
        </p:spPr>
        <p:txBody>
          <a:bodyPr wrap="square" rtlCol="0">
            <a:spAutoFit/>
          </a:bodyPr>
          <a:lstStyle/>
          <a:p>
            <a:r>
              <a:rPr lang="nb-NO" sz="1200" dirty="0" smtClean="0">
                <a:solidFill>
                  <a:srgbClr val="0000FF"/>
                </a:solidFill>
              </a:rPr>
              <a:t>(25cm</a:t>
            </a:r>
            <a:r>
              <a:rPr lang="nb-NO" sz="1200" dirty="0">
                <a:solidFill>
                  <a:srgbClr val="0000FF"/>
                </a:solidFill>
              </a:rPr>
              <a:t>)</a:t>
            </a:r>
            <a:endParaRPr lang="en-US" sz="1200" dirty="0">
              <a:solidFill>
                <a:srgbClr val="0000FF"/>
              </a:solidFill>
            </a:endParaRPr>
          </a:p>
        </p:txBody>
      </p:sp>
      <p:sp>
        <p:nvSpPr>
          <p:cNvPr id="18" name="TextBox 17"/>
          <p:cNvSpPr txBox="1"/>
          <p:nvPr/>
        </p:nvSpPr>
        <p:spPr>
          <a:xfrm>
            <a:off x="9512408" y="981076"/>
            <a:ext cx="1355617" cy="646331"/>
          </a:xfrm>
          <a:prstGeom prst="rect">
            <a:avLst/>
          </a:prstGeom>
          <a:noFill/>
        </p:spPr>
        <p:txBody>
          <a:bodyPr wrap="square" rtlCol="0">
            <a:spAutoFit/>
          </a:bodyPr>
          <a:lstStyle/>
          <a:p>
            <a:r>
              <a:rPr lang="nb-NO" dirty="0" smtClean="0">
                <a:solidFill>
                  <a:srgbClr val="FF0000"/>
                </a:solidFill>
              </a:rPr>
              <a:t>Y = </a:t>
            </a:r>
            <a:r>
              <a:rPr lang="nb-NO" dirty="0" err="1" smtClean="0">
                <a:solidFill>
                  <a:srgbClr val="FF0000"/>
                </a:solidFill>
              </a:rPr>
              <a:t>Easting</a:t>
            </a:r>
            <a:endParaRPr lang="nb-NO" dirty="0" smtClean="0">
              <a:solidFill>
                <a:srgbClr val="FF0000"/>
              </a:solidFill>
            </a:endParaRPr>
          </a:p>
          <a:p>
            <a:r>
              <a:rPr lang="nb-NO" dirty="0" smtClean="0">
                <a:solidFill>
                  <a:srgbClr val="FF0000"/>
                </a:solidFill>
              </a:rPr>
              <a:t>x= </a:t>
            </a:r>
            <a:r>
              <a:rPr lang="nb-NO" dirty="0" err="1" smtClean="0">
                <a:solidFill>
                  <a:srgbClr val="FF0000"/>
                </a:solidFill>
              </a:rPr>
              <a:t>Northing</a:t>
            </a:r>
            <a:endParaRPr lang="en-US" dirty="0">
              <a:solidFill>
                <a:srgbClr val="FF0000"/>
              </a:solidFill>
            </a:endParaRPr>
          </a:p>
        </p:txBody>
      </p:sp>
    </p:spTree>
    <p:extLst>
      <p:ext uri="{BB962C8B-B14F-4D97-AF65-F5344CB8AC3E}">
        <p14:creationId xmlns:p14="http://schemas.microsoft.com/office/powerpoint/2010/main" val="3623684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23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7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3068960"/>
            <a:ext cx="6710362"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1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964" y="93663"/>
            <a:ext cx="4897437" cy="31337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5172" name="Line 4"/>
          <p:cNvSpPr>
            <a:spLocks noChangeShapeType="1"/>
          </p:cNvSpPr>
          <p:nvPr/>
        </p:nvSpPr>
        <p:spPr bwMode="auto">
          <a:xfrm>
            <a:off x="2480072" y="2708920"/>
            <a:ext cx="4551363" cy="1263329"/>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nn-NO"/>
          </a:p>
        </p:txBody>
      </p:sp>
      <p:sp>
        <p:nvSpPr>
          <p:cNvPr id="135173" name="Line 5"/>
          <p:cNvSpPr>
            <a:spLocks noChangeShapeType="1"/>
          </p:cNvSpPr>
          <p:nvPr/>
        </p:nvSpPr>
        <p:spPr bwMode="auto">
          <a:xfrm>
            <a:off x="2783632" y="2266927"/>
            <a:ext cx="5759102" cy="170532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nn-NO"/>
          </a:p>
        </p:txBody>
      </p:sp>
      <p:sp>
        <p:nvSpPr>
          <p:cNvPr id="135174" name="TextBox 2"/>
          <p:cNvSpPr txBox="1">
            <a:spLocks noChangeArrowheads="1"/>
          </p:cNvSpPr>
          <p:nvPr/>
        </p:nvSpPr>
        <p:spPr bwMode="auto">
          <a:xfrm>
            <a:off x="6383735" y="620688"/>
            <a:ext cx="499816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000" dirty="0" smtClean="0">
                <a:latin typeface="Arial" panose="020B0604020202020204" pitchFamily="34" charset="0"/>
              </a:rPr>
              <a:t>MAIN PROBLEM in UTM </a:t>
            </a:r>
            <a:r>
              <a:rPr lang="nb-NO" altLang="nb-NO" sz="2000" dirty="0" err="1" smtClean="0">
                <a:latin typeface="Arial" panose="020B0604020202020204" pitchFamily="34" charset="0"/>
              </a:rPr>
              <a:t>projection</a:t>
            </a:r>
            <a:r>
              <a:rPr lang="nb-NO" altLang="nb-NO" sz="2000" dirty="0" smtClean="0">
                <a:latin typeface="Arial" panose="020B0604020202020204" pitchFamily="34" charset="0"/>
              </a:rPr>
              <a:t>:</a:t>
            </a:r>
            <a:endParaRPr lang="nb-NO" altLang="nb-NO" sz="2000" dirty="0">
              <a:latin typeface="Arial" panose="020B0604020202020204" pitchFamily="34" charset="0"/>
            </a:endParaRPr>
          </a:p>
          <a:p>
            <a:pPr eaLnBrk="1" hangingPunct="1">
              <a:spcBef>
                <a:spcPct val="0"/>
              </a:spcBef>
              <a:buFontTx/>
              <a:buNone/>
            </a:pPr>
            <a:r>
              <a:rPr lang="nb-NO" altLang="nb-NO" sz="900" dirty="0">
                <a:latin typeface="Arial" panose="020B0604020202020204" pitchFamily="34" charset="0"/>
              </a:rPr>
              <a:t> </a:t>
            </a:r>
          </a:p>
          <a:p>
            <a:pPr eaLnBrk="1" hangingPunct="1">
              <a:spcBef>
                <a:spcPct val="0"/>
              </a:spcBef>
              <a:buFontTx/>
              <a:buNone/>
            </a:pPr>
            <a:r>
              <a:rPr lang="nb-NO" altLang="nb-NO" sz="2800" b="1" dirty="0" smtClean="0">
                <a:latin typeface="Arial" panose="020B0604020202020204" pitchFamily="34" charset="0"/>
              </a:rPr>
              <a:t>SCALE ERROR!  </a:t>
            </a:r>
            <a:r>
              <a:rPr lang="nb-NO" altLang="nb-NO" sz="2400" dirty="0" smtClean="0">
                <a:latin typeface="Arial" panose="020B0604020202020204" pitchFamily="34" charset="0"/>
              </a:rPr>
              <a:t>(</a:t>
            </a:r>
            <a:r>
              <a:rPr lang="nb-NO" altLang="nb-NO" sz="2400" dirty="0" err="1" smtClean="0">
                <a:latin typeface="Arial" panose="020B0604020202020204" pitchFamily="34" charset="0"/>
              </a:rPr>
              <a:t>variation</a:t>
            </a:r>
            <a:r>
              <a:rPr lang="nb-NO" altLang="nb-NO" sz="2400" dirty="0">
                <a:latin typeface="Arial" panose="020B0604020202020204" pitchFamily="34" charset="0"/>
              </a:rPr>
              <a:t>)</a:t>
            </a:r>
          </a:p>
        </p:txBody>
      </p:sp>
      <p:sp>
        <p:nvSpPr>
          <p:cNvPr id="8" name="TextBox 7"/>
          <p:cNvSpPr txBox="1">
            <a:spLocks noChangeArrowheads="1"/>
          </p:cNvSpPr>
          <p:nvPr/>
        </p:nvSpPr>
        <p:spPr bwMode="auto">
          <a:xfrm>
            <a:off x="1113235" y="4097977"/>
            <a:ext cx="2881189" cy="147732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n-NO" altLang="nb-NO" sz="1800" dirty="0" err="1" smtClean="0">
                <a:latin typeface="Arial" panose="020B0604020202020204" pitchFamily="34" charset="0"/>
              </a:rPr>
              <a:t>Projection</a:t>
            </a:r>
            <a:r>
              <a:rPr lang="nn-NO" altLang="nb-NO" sz="1800" dirty="0" smtClean="0">
                <a:latin typeface="Arial" panose="020B0604020202020204" pitchFamily="34" charset="0"/>
              </a:rPr>
              <a:t> </a:t>
            </a:r>
            <a:r>
              <a:rPr lang="nn-NO" altLang="nb-NO" sz="1800" dirty="0">
                <a:latin typeface="Arial" panose="020B0604020202020204" pitchFamily="34" charset="0"/>
              </a:rPr>
              <a:t>– </a:t>
            </a:r>
            <a:r>
              <a:rPr lang="nn-NO" altLang="nb-NO" sz="1800" dirty="0" err="1" smtClean="0">
                <a:latin typeface="Arial" panose="020B0604020202020204" pitchFamily="34" charset="0"/>
              </a:rPr>
              <a:t>scale</a:t>
            </a:r>
            <a:r>
              <a:rPr lang="nn-NO" altLang="nb-NO" sz="1800" dirty="0" smtClean="0">
                <a:latin typeface="Arial" panose="020B0604020202020204" pitchFamily="34" charset="0"/>
              </a:rPr>
              <a:t> </a:t>
            </a:r>
            <a:r>
              <a:rPr lang="nn-NO" altLang="nb-NO" sz="1800" dirty="0" err="1" smtClean="0">
                <a:latin typeface="Arial" panose="020B0604020202020204" pitchFamily="34" charset="0"/>
              </a:rPr>
              <a:t>error</a:t>
            </a:r>
            <a:r>
              <a:rPr lang="nn-NO" altLang="nb-NO" sz="1800" dirty="0" smtClean="0">
                <a:latin typeface="Arial" panose="020B0604020202020204" pitchFamily="34" charset="0"/>
              </a:rPr>
              <a:t>:</a:t>
            </a:r>
            <a:endParaRPr lang="nn-NO" altLang="nb-NO" sz="1800" dirty="0">
              <a:latin typeface="Arial" panose="020B0604020202020204" pitchFamily="34" charset="0"/>
            </a:endParaRPr>
          </a:p>
          <a:p>
            <a:pPr eaLnBrk="1" hangingPunct="1">
              <a:spcBef>
                <a:spcPct val="0"/>
              </a:spcBef>
              <a:buFontTx/>
              <a:buNone/>
            </a:pPr>
            <a:endParaRPr lang="nn-NO" altLang="nb-NO" sz="1800" dirty="0">
              <a:latin typeface="Arial" panose="020B0604020202020204" pitchFamily="34" charset="0"/>
            </a:endParaRPr>
          </a:p>
          <a:p>
            <a:pPr eaLnBrk="1" hangingPunct="1">
              <a:spcBef>
                <a:spcPct val="0"/>
              </a:spcBef>
              <a:buFontTx/>
              <a:buNone/>
            </a:pPr>
            <a:r>
              <a:rPr lang="nn-NO" altLang="nb-NO" sz="1800" dirty="0">
                <a:latin typeface="Arial" panose="020B0604020202020204" pitchFamily="34" charset="0"/>
              </a:rPr>
              <a:t>   -400 </a:t>
            </a:r>
            <a:r>
              <a:rPr lang="nn-NO" altLang="nb-NO" sz="1800" dirty="0" err="1">
                <a:latin typeface="Arial" panose="020B0604020202020204" pitchFamily="34" charset="0"/>
              </a:rPr>
              <a:t>ppm</a:t>
            </a:r>
            <a:endParaRPr lang="nn-NO" altLang="nb-NO" sz="1800" dirty="0">
              <a:latin typeface="Arial" panose="020B0604020202020204" pitchFamily="34" charset="0"/>
            </a:endParaRPr>
          </a:p>
          <a:p>
            <a:pPr eaLnBrk="1" hangingPunct="1">
              <a:spcBef>
                <a:spcPct val="0"/>
              </a:spcBef>
              <a:buFontTx/>
              <a:buNone/>
            </a:pPr>
            <a:r>
              <a:rPr lang="nn-NO" altLang="nb-NO" sz="1800" dirty="0">
                <a:latin typeface="Arial" panose="020B0604020202020204" pitchFamily="34" charset="0"/>
              </a:rPr>
              <a:t>        </a:t>
            </a:r>
            <a:r>
              <a:rPr lang="nn-NO" altLang="nb-NO" sz="1800" dirty="0">
                <a:solidFill>
                  <a:srgbClr val="FF0000"/>
                </a:solidFill>
                <a:latin typeface="Arial" panose="020B0604020202020204" pitchFamily="34" charset="0"/>
              </a:rPr>
              <a:t>0 </a:t>
            </a:r>
            <a:r>
              <a:rPr lang="nn-NO" altLang="nb-NO" sz="1800" dirty="0" err="1">
                <a:solidFill>
                  <a:srgbClr val="FF0000"/>
                </a:solidFill>
                <a:latin typeface="Arial" panose="020B0604020202020204" pitchFamily="34" charset="0"/>
              </a:rPr>
              <a:t>ppm</a:t>
            </a:r>
            <a:endParaRPr lang="nn-NO" altLang="nb-NO" sz="1800" dirty="0">
              <a:solidFill>
                <a:srgbClr val="FF0000"/>
              </a:solidFill>
              <a:latin typeface="Arial" panose="020B0604020202020204" pitchFamily="34" charset="0"/>
            </a:endParaRPr>
          </a:p>
          <a:p>
            <a:pPr eaLnBrk="1" hangingPunct="1">
              <a:spcBef>
                <a:spcPct val="0"/>
              </a:spcBef>
              <a:buFontTx/>
              <a:buNone/>
            </a:pPr>
            <a:r>
              <a:rPr lang="nn-NO" altLang="nb-NO" sz="1800" dirty="0">
                <a:latin typeface="Arial" panose="020B0604020202020204" pitchFamily="34" charset="0"/>
              </a:rPr>
              <a:t>  </a:t>
            </a:r>
            <a:r>
              <a:rPr lang="nn-NO" altLang="nb-NO" sz="1800" dirty="0">
                <a:solidFill>
                  <a:srgbClr val="0000FF"/>
                </a:solidFill>
                <a:latin typeface="Arial" panose="020B0604020202020204" pitchFamily="34" charset="0"/>
              </a:rPr>
              <a:t>1000 </a:t>
            </a:r>
            <a:r>
              <a:rPr lang="nn-NO" altLang="nb-NO" sz="1800" dirty="0" err="1">
                <a:solidFill>
                  <a:srgbClr val="0000FF"/>
                </a:solidFill>
                <a:latin typeface="Arial" panose="020B0604020202020204" pitchFamily="34" charset="0"/>
              </a:rPr>
              <a:t>ppm</a:t>
            </a:r>
            <a:endParaRPr lang="nn-NO" altLang="nb-NO" sz="1800" dirty="0">
              <a:solidFill>
                <a:srgbClr val="0000FF"/>
              </a:solidFill>
              <a:latin typeface="Arial" panose="020B0604020202020204" pitchFamily="34" charset="0"/>
            </a:endParaRPr>
          </a:p>
        </p:txBody>
      </p:sp>
      <p:cxnSp>
        <p:nvCxnSpPr>
          <p:cNvPr id="9" name="Straight Arrow Connector 8"/>
          <p:cNvCxnSpPr>
            <a:cxnSpLocks noChangeShapeType="1"/>
          </p:cNvCxnSpPr>
          <p:nvPr/>
        </p:nvCxnSpPr>
        <p:spPr bwMode="auto">
          <a:xfrm>
            <a:off x="2480072" y="5497835"/>
            <a:ext cx="3903663" cy="417512"/>
          </a:xfrm>
          <a:prstGeom prst="straightConnector1">
            <a:avLst/>
          </a:prstGeom>
          <a:noFill/>
          <a:ln w="28575" algn="ctr">
            <a:solidFill>
              <a:srgbClr val="0000FF"/>
            </a:solidFill>
            <a:round/>
            <a:headEnd/>
            <a:tailEnd type="arrow" w="med" len="med"/>
          </a:ln>
          <a:extLst>
            <a:ext uri="{909E8E84-426E-40DD-AFC4-6F175D3DCCD1}">
              <a14:hiddenFill xmlns:a14="http://schemas.microsoft.com/office/drawing/2010/main">
                <a:noFill/>
              </a14:hiddenFill>
            </a:ext>
          </a:extLst>
        </p:spPr>
      </p:cxnSp>
      <p:cxnSp>
        <p:nvCxnSpPr>
          <p:cNvPr id="10" name="Straight Arrow Connector 9"/>
          <p:cNvCxnSpPr>
            <a:cxnSpLocks noChangeShapeType="1"/>
          </p:cNvCxnSpPr>
          <p:nvPr/>
        </p:nvCxnSpPr>
        <p:spPr bwMode="auto">
          <a:xfrm>
            <a:off x="2480072" y="4941168"/>
            <a:ext cx="5343525" cy="124867"/>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 name="Straight Arrow Connector 10"/>
          <p:cNvCxnSpPr>
            <a:cxnSpLocks noChangeShapeType="1"/>
          </p:cNvCxnSpPr>
          <p:nvPr/>
        </p:nvCxnSpPr>
        <p:spPr bwMode="auto">
          <a:xfrm>
            <a:off x="2480072" y="5229200"/>
            <a:ext cx="4551363" cy="268635"/>
          </a:xfrm>
          <a:prstGeom prst="straightConnector1">
            <a:avLst/>
          </a:prstGeom>
          <a:noFill/>
          <a:ln w="25400" algn="ctr">
            <a:solidFill>
              <a:srgbClr val="FF00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080187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81900" y="333374"/>
            <a:ext cx="4458321" cy="6219825"/>
          </a:xfrm>
          <a:prstGeom prst="rect">
            <a:avLst/>
          </a:prstGeom>
        </p:spPr>
      </p:pic>
      <p:pic>
        <p:nvPicPr>
          <p:cNvPr id="3" name="Picture 2"/>
          <p:cNvPicPr>
            <a:picLocks noChangeAspect="1"/>
          </p:cNvPicPr>
          <p:nvPr/>
        </p:nvPicPr>
        <p:blipFill>
          <a:blip r:embed="rId3"/>
          <a:stretch>
            <a:fillRect/>
          </a:stretch>
        </p:blipFill>
        <p:spPr>
          <a:xfrm rot="5400000">
            <a:off x="612814" y="883884"/>
            <a:ext cx="2705478" cy="2429214"/>
          </a:xfrm>
          <a:prstGeom prst="rect">
            <a:avLst/>
          </a:prstGeom>
        </p:spPr>
      </p:pic>
      <p:sp>
        <p:nvSpPr>
          <p:cNvPr id="4" name="TextBox 3"/>
          <p:cNvSpPr txBox="1">
            <a:spLocks noChangeArrowheads="1"/>
          </p:cNvSpPr>
          <p:nvPr/>
        </p:nvSpPr>
        <p:spPr bwMode="auto">
          <a:xfrm>
            <a:off x="3180160" y="1973902"/>
            <a:ext cx="2881189" cy="1477328"/>
          </a:xfrm>
          <a:prstGeom prst="rect">
            <a:avLst/>
          </a:prstGeom>
          <a:noFill/>
          <a:ln w="222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n-NO" altLang="nb-NO" sz="1800" dirty="0" err="1" smtClean="0">
                <a:latin typeface="Arial" panose="020B0604020202020204" pitchFamily="34" charset="0"/>
              </a:rPr>
              <a:t>Projection</a:t>
            </a:r>
            <a:r>
              <a:rPr lang="nn-NO" altLang="nb-NO" sz="1800" dirty="0" smtClean="0">
                <a:latin typeface="Arial" panose="020B0604020202020204" pitchFamily="34" charset="0"/>
              </a:rPr>
              <a:t> </a:t>
            </a:r>
            <a:r>
              <a:rPr lang="nn-NO" altLang="nb-NO" sz="1800" dirty="0">
                <a:latin typeface="Arial" panose="020B0604020202020204" pitchFamily="34" charset="0"/>
              </a:rPr>
              <a:t>– </a:t>
            </a:r>
            <a:r>
              <a:rPr lang="nn-NO" altLang="nb-NO" sz="1800" dirty="0" err="1" smtClean="0">
                <a:latin typeface="Arial" panose="020B0604020202020204" pitchFamily="34" charset="0"/>
              </a:rPr>
              <a:t>scale</a:t>
            </a:r>
            <a:r>
              <a:rPr lang="nn-NO" altLang="nb-NO" sz="1800" dirty="0" smtClean="0">
                <a:latin typeface="Arial" panose="020B0604020202020204" pitchFamily="34" charset="0"/>
              </a:rPr>
              <a:t> </a:t>
            </a:r>
            <a:r>
              <a:rPr lang="nn-NO" altLang="nb-NO" sz="1800" dirty="0" err="1" smtClean="0">
                <a:latin typeface="Arial" panose="020B0604020202020204" pitchFamily="34" charset="0"/>
              </a:rPr>
              <a:t>error</a:t>
            </a:r>
            <a:r>
              <a:rPr lang="nn-NO" altLang="nb-NO" sz="1800" dirty="0" smtClean="0">
                <a:latin typeface="Arial" panose="020B0604020202020204" pitchFamily="34" charset="0"/>
              </a:rPr>
              <a:t>:</a:t>
            </a:r>
            <a:endParaRPr lang="nn-NO" altLang="nb-NO" sz="1800" dirty="0">
              <a:latin typeface="Arial" panose="020B0604020202020204" pitchFamily="34" charset="0"/>
            </a:endParaRPr>
          </a:p>
          <a:p>
            <a:pPr eaLnBrk="1" hangingPunct="1">
              <a:spcBef>
                <a:spcPct val="0"/>
              </a:spcBef>
              <a:buFontTx/>
              <a:buNone/>
            </a:pPr>
            <a:endParaRPr lang="nn-NO" altLang="nb-NO" sz="1800" dirty="0">
              <a:latin typeface="Arial" panose="020B0604020202020204" pitchFamily="34" charset="0"/>
            </a:endParaRPr>
          </a:p>
          <a:p>
            <a:pPr eaLnBrk="1" hangingPunct="1">
              <a:spcBef>
                <a:spcPct val="0"/>
              </a:spcBef>
              <a:buFontTx/>
              <a:buNone/>
            </a:pPr>
            <a:r>
              <a:rPr lang="nn-NO" altLang="nb-NO" sz="1800" dirty="0">
                <a:latin typeface="Arial" panose="020B0604020202020204" pitchFamily="34" charset="0"/>
              </a:rPr>
              <a:t>   -400 </a:t>
            </a:r>
            <a:r>
              <a:rPr lang="nn-NO" altLang="nb-NO" sz="1800" dirty="0" err="1">
                <a:latin typeface="Arial" panose="020B0604020202020204" pitchFamily="34" charset="0"/>
              </a:rPr>
              <a:t>ppm</a:t>
            </a:r>
            <a:endParaRPr lang="nn-NO" altLang="nb-NO" sz="1800" dirty="0">
              <a:latin typeface="Arial" panose="020B0604020202020204" pitchFamily="34" charset="0"/>
            </a:endParaRPr>
          </a:p>
          <a:p>
            <a:pPr eaLnBrk="1" hangingPunct="1">
              <a:spcBef>
                <a:spcPct val="0"/>
              </a:spcBef>
              <a:buFontTx/>
              <a:buNone/>
            </a:pPr>
            <a:r>
              <a:rPr lang="nn-NO" altLang="nb-NO" sz="1800" dirty="0">
                <a:latin typeface="Arial" panose="020B0604020202020204" pitchFamily="34" charset="0"/>
              </a:rPr>
              <a:t>        </a:t>
            </a:r>
            <a:r>
              <a:rPr lang="nn-NO" altLang="nb-NO" sz="1800" dirty="0">
                <a:solidFill>
                  <a:srgbClr val="FF0000"/>
                </a:solidFill>
                <a:latin typeface="Arial" panose="020B0604020202020204" pitchFamily="34" charset="0"/>
              </a:rPr>
              <a:t>0 </a:t>
            </a:r>
            <a:r>
              <a:rPr lang="nn-NO" altLang="nb-NO" sz="1800" dirty="0" err="1">
                <a:solidFill>
                  <a:srgbClr val="FF0000"/>
                </a:solidFill>
                <a:latin typeface="Arial" panose="020B0604020202020204" pitchFamily="34" charset="0"/>
              </a:rPr>
              <a:t>ppm</a:t>
            </a:r>
            <a:endParaRPr lang="nn-NO" altLang="nb-NO" sz="1800" dirty="0">
              <a:solidFill>
                <a:srgbClr val="FF0000"/>
              </a:solidFill>
              <a:latin typeface="Arial" panose="020B0604020202020204" pitchFamily="34" charset="0"/>
            </a:endParaRPr>
          </a:p>
          <a:p>
            <a:pPr eaLnBrk="1" hangingPunct="1">
              <a:spcBef>
                <a:spcPct val="0"/>
              </a:spcBef>
              <a:buFontTx/>
              <a:buNone/>
            </a:pPr>
            <a:r>
              <a:rPr lang="nn-NO" altLang="nb-NO" sz="1800" dirty="0">
                <a:latin typeface="Arial" panose="020B0604020202020204" pitchFamily="34" charset="0"/>
              </a:rPr>
              <a:t>  </a:t>
            </a:r>
            <a:r>
              <a:rPr lang="nn-NO" altLang="nb-NO" sz="1800" dirty="0">
                <a:solidFill>
                  <a:srgbClr val="0000FF"/>
                </a:solidFill>
                <a:latin typeface="Arial" panose="020B0604020202020204" pitchFamily="34" charset="0"/>
              </a:rPr>
              <a:t>1000 </a:t>
            </a:r>
            <a:r>
              <a:rPr lang="nn-NO" altLang="nb-NO" sz="1800" dirty="0" err="1">
                <a:solidFill>
                  <a:srgbClr val="0000FF"/>
                </a:solidFill>
                <a:latin typeface="Arial" panose="020B0604020202020204" pitchFamily="34" charset="0"/>
              </a:rPr>
              <a:t>ppm</a:t>
            </a:r>
            <a:endParaRPr lang="nn-NO" altLang="nb-NO" sz="1800" dirty="0">
              <a:solidFill>
                <a:srgbClr val="0000FF"/>
              </a:solidFill>
              <a:latin typeface="Arial" panose="020B0604020202020204" pitchFamily="34" charset="0"/>
            </a:endParaRPr>
          </a:p>
        </p:txBody>
      </p:sp>
      <p:cxnSp>
        <p:nvCxnSpPr>
          <p:cNvPr id="5" name="Straight Arrow Connector 4"/>
          <p:cNvCxnSpPr>
            <a:cxnSpLocks noChangeShapeType="1"/>
          </p:cNvCxnSpPr>
          <p:nvPr/>
        </p:nvCxnSpPr>
        <p:spPr bwMode="auto">
          <a:xfrm flipV="1">
            <a:off x="4546997" y="3371850"/>
            <a:ext cx="3577828" cy="1911"/>
          </a:xfrm>
          <a:prstGeom prst="straightConnector1">
            <a:avLst/>
          </a:prstGeom>
          <a:noFill/>
          <a:ln w="28575" algn="ctr">
            <a:solidFill>
              <a:srgbClr val="0000FF"/>
            </a:solidFill>
            <a:round/>
            <a:headEnd/>
            <a:tailEnd type="arrow" w="med" len="med"/>
          </a:ln>
          <a:extLst>
            <a:ext uri="{909E8E84-426E-40DD-AFC4-6F175D3DCCD1}">
              <a14:hiddenFill xmlns:a14="http://schemas.microsoft.com/office/drawing/2010/main">
                <a:noFill/>
              </a14:hiddenFill>
            </a:ext>
          </a:extLst>
        </p:spPr>
      </p:cxnSp>
      <p:cxnSp>
        <p:nvCxnSpPr>
          <p:cNvPr id="6" name="Straight Arrow Connector 5"/>
          <p:cNvCxnSpPr>
            <a:cxnSpLocks noChangeShapeType="1"/>
          </p:cNvCxnSpPr>
          <p:nvPr/>
        </p:nvCxnSpPr>
        <p:spPr bwMode="auto">
          <a:xfrm flipV="1">
            <a:off x="4546997" y="1896433"/>
            <a:ext cx="4777978" cy="920661"/>
          </a:xfrm>
          <a:prstGeom prst="straightConnector1">
            <a:avLst/>
          </a:prstGeom>
          <a:noFill/>
          <a:ln w="25400"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 name="Straight Arrow Connector 6"/>
          <p:cNvCxnSpPr>
            <a:cxnSpLocks noChangeShapeType="1"/>
          </p:cNvCxnSpPr>
          <p:nvPr/>
        </p:nvCxnSpPr>
        <p:spPr bwMode="auto">
          <a:xfrm flipV="1">
            <a:off x="4546997" y="2712566"/>
            <a:ext cx="4111228" cy="392560"/>
          </a:xfrm>
          <a:prstGeom prst="straightConnector1">
            <a:avLst/>
          </a:prstGeom>
          <a:noFill/>
          <a:ln w="254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21" name="TextBox 2"/>
          <p:cNvSpPr txBox="1">
            <a:spLocks noChangeArrowheads="1"/>
          </p:cNvSpPr>
          <p:nvPr/>
        </p:nvSpPr>
        <p:spPr bwMode="auto">
          <a:xfrm>
            <a:off x="1604442" y="4690518"/>
            <a:ext cx="4998169" cy="96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000" dirty="0" smtClean="0">
                <a:latin typeface="Arial" panose="020B0604020202020204" pitchFamily="34" charset="0"/>
              </a:rPr>
              <a:t>MAIN PROBLEM in UTM </a:t>
            </a:r>
            <a:r>
              <a:rPr lang="nb-NO" altLang="nb-NO" sz="2000" dirty="0" err="1" smtClean="0">
                <a:latin typeface="Arial" panose="020B0604020202020204" pitchFamily="34" charset="0"/>
              </a:rPr>
              <a:t>projection</a:t>
            </a:r>
            <a:r>
              <a:rPr lang="nb-NO" altLang="nb-NO" sz="2000" dirty="0" smtClean="0">
                <a:latin typeface="Arial" panose="020B0604020202020204" pitchFamily="34" charset="0"/>
              </a:rPr>
              <a:t>:</a:t>
            </a:r>
            <a:endParaRPr lang="nb-NO" altLang="nb-NO" sz="2000" dirty="0">
              <a:latin typeface="Arial" panose="020B0604020202020204" pitchFamily="34" charset="0"/>
            </a:endParaRPr>
          </a:p>
          <a:p>
            <a:pPr eaLnBrk="1" hangingPunct="1">
              <a:spcBef>
                <a:spcPct val="0"/>
              </a:spcBef>
              <a:buFontTx/>
              <a:buNone/>
            </a:pPr>
            <a:r>
              <a:rPr lang="nb-NO" altLang="nb-NO" sz="900" dirty="0">
                <a:latin typeface="Arial" panose="020B0604020202020204" pitchFamily="34" charset="0"/>
              </a:rPr>
              <a:t> </a:t>
            </a:r>
          </a:p>
          <a:p>
            <a:pPr eaLnBrk="1" hangingPunct="1">
              <a:spcBef>
                <a:spcPct val="0"/>
              </a:spcBef>
              <a:buFontTx/>
              <a:buNone/>
            </a:pPr>
            <a:r>
              <a:rPr lang="nb-NO" altLang="nb-NO" sz="2800" b="1" dirty="0" smtClean="0">
                <a:latin typeface="Arial" panose="020B0604020202020204" pitchFamily="34" charset="0"/>
              </a:rPr>
              <a:t>SCALE ERROR!  </a:t>
            </a:r>
            <a:r>
              <a:rPr lang="nb-NO" altLang="nb-NO" sz="2400" dirty="0" smtClean="0">
                <a:latin typeface="Arial" panose="020B0604020202020204" pitchFamily="34" charset="0"/>
              </a:rPr>
              <a:t>(</a:t>
            </a:r>
            <a:r>
              <a:rPr lang="nb-NO" altLang="nb-NO" sz="2400" dirty="0" err="1" smtClean="0">
                <a:latin typeface="Arial" panose="020B0604020202020204" pitchFamily="34" charset="0"/>
              </a:rPr>
              <a:t>variation</a:t>
            </a:r>
            <a:r>
              <a:rPr lang="nb-NO" altLang="nb-NO" sz="2400" dirty="0">
                <a:latin typeface="Arial" panose="020B0604020202020204" pitchFamily="34" charset="0"/>
              </a:rPr>
              <a:t>)</a:t>
            </a:r>
          </a:p>
        </p:txBody>
      </p:sp>
    </p:spTree>
    <p:extLst>
      <p:ext uri="{BB962C8B-B14F-4D97-AF65-F5344CB8AC3E}">
        <p14:creationId xmlns:p14="http://schemas.microsoft.com/office/powerpoint/2010/main" val="36581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extBox 1"/>
          <p:cNvSpPr txBox="1">
            <a:spLocks noChangeArrowheads="1"/>
          </p:cNvSpPr>
          <p:nvPr/>
        </p:nvSpPr>
        <p:spPr bwMode="auto">
          <a:xfrm>
            <a:off x="463550" y="113530"/>
            <a:ext cx="60644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2800" b="1" dirty="0">
                <a:latin typeface="Arial" panose="020B0604020202020204" pitchFamily="34" charset="0"/>
              </a:rPr>
              <a:t>Magnitude – distance correction</a:t>
            </a:r>
          </a:p>
        </p:txBody>
      </p:sp>
      <p:sp>
        <p:nvSpPr>
          <p:cNvPr id="117763" name="TextBox 3"/>
          <p:cNvSpPr txBox="1">
            <a:spLocks noChangeArrowheads="1"/>
          </p:cNvSpPr>
          <p:nvPr/>
        </p:nvSpPr>
        <p:spPr bwMode="auto">
          <a:xfrm>
            <a:off x="623392" y="859153"/>
            <a:ext cx="1625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dirty="0">
                <a:latin typeface="Arial" panose="020B0604020202020204" pitchFamily="34" charset="0"/>
              </a:rPr>
              <a:t>Side 1000 m</a:t>
            </a:r>
          </a:p>
        </p:txBody>
      </p:sp>
      <p:graphicFrame>
        <p:nvGraphicFramePr>
          <p:cNvPr id="4" name="Table 3"/>
          <p:cNvGraphicFramePr>
            <a:graphicFrameLocks noGrp="1"/>
          </p:cNvGraphicFramePr>
          <p:nvPr>
            <p:extLst>
              <p:ext uri="{D42A27DB-BD31-4B8C-83A1-F6EECF244321}">
                <p14:modId xmlns:p14="http://schemas.microsoft.com/office/powerpoint/2010/main" val="1031250886"/>
              </p:ext>
            </p:extLst>
          </p:nvPr>
        </p:nvGraphicFramePr>
        <p:xfrm>
          <a:off x="767408" y="1351323"/>
          <a:ext cx="2303462" cy="3291093"/>
        </p:xfrm>
        <a:graphic>
          <a:graphicData uri="http://schemas.openxmlformats.org/drawingml/2006/table">
            <a:tbl>
              <a:tblPr>
                <a:tableStyleId>{5C22544A-7EE6-4342-B048-85BDC9FD1C3A}</a:tableStyleId>
              </a:tblPr>
              <a:tblGrid>
                <a:gridCol w="1151731">
                  <a:extLst>
                    <a:ext uri="{9D8B030D-6E8A-4147-A177-3AD203B41FA5}">
                      <a16:colId xmlns:a16="http://schemas.microsoft.com/office/drawing/2014/main" val="20000"/>
                    </a:ext>
                  </a:extLst>
                </a:gridCol>
                <a:gridCol w="1151731">
                  <a:extLst>
                    <a:ext uri="{9D8B030D-6E8A-4147-A177-3AD203B41FA5}">
                      <a16:colId xmlns:a16="http://schemas.microsoft.com/office/drawing/2014/main" val="20001"/>
                    </a:ext>
                  </a:extLst>
                </a:gridCol>
              </a:tblGrid>
              <a:tr h="557960">
                <a:tc>
                  <a:txBody>
                    <a:bodyPr/>
                    <a:lstStyle/>
                    <a:p>
                      <a:pPr algn="l" fontAlgn="b"/>
                      <a:r>
                        <a:rPr lang="nn-NO" sz="1800" u="none" strike="noStrike" dirty="0" smtClean="0">
                          <a:effectLst/>
                        </a:rPr>
                        <a:t>Easting      (km)=</a:t>
                      </a:r>
                      <a:endParaRPr lang="nn-NO" sz="1800" b="0" i="0" u="none" strike="noStrike" dirty="0">
                        <a:solidFill>
                          <a:srgbClr val="000000"/>
                        </a:solidFill>
                        <a:effectLst/>
                        <a:latin typeface="Calibri"/>
                      </a:endParaRPr>
                    </a:p>
                  </a:txBody>
                  <a:tcPr marL="9522" marR="9522" marT="9522"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n-NO" sz="1800" u="none" strike="noStrike" dirty="0" smtClean="0">
                          <a:effectLst/>
                        </a:rPr>
                        <a:t>(S=1000m)</a:t>
                      </a:r>
                      <a:endParaRPr lang="nn-NO" sz="1800" b="0" i="0" u="none" strike="noStrike" dirty="0" smtClean="0">
                        <a:solidFill>
                          <a:srgbClr val="000000"/>
                        </a:solidFill>
                        <a:effectLst/>
                        <a:latin typeface="+mn-lt"/>
                      </a:endParaRPr>
                    </a:p>
                    <a:p>
                      <a:pPr algn="l" fontAlgn="b"/>
                      <a:r>
                        <a:rPr lang="nn-NO" sz="1800" u="none" strike="noStrike" dirty="0" err="1" smtClean="0">
                          <a:effectLst/>
                        </a:rPr>
                        <a:t>dS</a:t>
                      </a:r>
                      <a:r>
                        <a:rPr lang="nn-NO" sz="1800" u="none" strike="noStrike" dirty="0" smtClean="0">
                          <a:effectLst/>
                        </a:rPr>
                        <a:t>=</a:t>
                      </a:r>
                      <a:endParaRPr lang="nn-NO" sz="1800" b="0" i="0" u="none" strike="noStrike" dirty="0">
                        <a:solidFill>
                          <a:srgbClr val="000000"/>
                        </a:solidFill>
                        <a:effectLst/>
                        <a:latin typeface="Calibri"/>
                      </a:endParaRPr>
                    </a:p>
                  </a:txBody>
                  <a:tcPr marL="9522" marR="9522" marT="9522" marB="0" anchor="b"/>
                </a:tc>
                <a:extLst>
                  <a:ext uri="{0D108BD9-81ED-4DB2-BD59-A6C34878D82A}">
                    <a16:rowId xmlns:a16="http://schemas.microsoft.com/office/drawing/2014/main" val="10000"/>
                  </a:ext>
                </a:extLst>
              </a:tr>
              <a:tr h="303659">
                <a:tc>
                  <a:txBody>
                    <a:bodyPr/>
                    <a:lstStyle/>
                    <a:p>
                      <a:pPr algn="r" fontAlgn="b"/>
                      <a:r>
                        <a:rPr lang="nn-NO" sz="1800" u="none" strike="noStrike" dirty="0">
                          <a:effectLst/>
                        </a:rPr>
                        <a:t>0</a:t>
                      </a:r>
                      <a:endParaRPr lang="nn-NO" sz="1800" b="0" i="0" u="none" strike="noStrike" dirty="0">
                        <a:solidFill>
                          <a:srgbClr val="000000"/>
                        </a:solidFill>
                        <a:effectLst/>
                        <a:latin typeface="Calibri"/>
                      </a:endParaRPr>
                    </a:p>
                  </a:txBody>
                  <a:tcPr marL="9522" marR="9522" marT="9522" marB="0" anchor="b"/>
                </a:tc>
                <a:tc>
                  <a:txBody>
                    <a:bodyPr/>
                    <a:lstStyle/>
                    <a:p>
                      <a:pPr algn="r" fontAlgn="b"/>
                      <a:r>
                        <a:rPr lang="nn-NO" sz="1800" u="none" strike="noStrike" dirty="0">
                          <a:effectLst/>
                        </a:rPr>
                        <a:t>0</a:t>
                      </a:r>
                      <a:endParaRPr lang="nn-NO" sz="1800" b="0" i="0" u="none" strike="noStrike" dirty="0">
                        <a:solidFill>
                          <a:srgbClr val="000000"/>
                        </a:solidFill>
                        <a:effectLst/>
                        <a:latin typeface="Calibri"/>
                      </a:endParaRPr>
                    </a:p>
                  </a:txBody>
                  <a:tcPr marL="9522" marR="9522" marT="9522" marB="0" anchor="b"/>
                </a:tc>
                <a:extLst>
                  <a:ext uri="{0D108BD9-81ED-4DB2-BD59-A6C34878D82A}">
                    <a16:rowId xmlns:a16="http://schemas.microsoft.com/office/drawing/2014/main" val="10001"/>
                  </a:ext>
                </a:extLst>
              </a:tr>
              <a:tr h="303659">
                <a:tc>
                  <a:txBody>
                    <a:bodyPr/>
                    <a:lstStyle/>
                    <a:p>
                      <a:pPr algn="r" fontAlgn="b"/>
                      <a:r>
                        <a:rPr lang="nn-NO" sz="1800" u="none" strike="noStrike" dirty="0">
                          <a:effectLst/>
                        </a:rPr>
                        <a:t>10</a:t>
                      </a:r>
                      <a:endParaRPr lang="nn-NO" sz="1800" b="0" i="0" u="none" strike="noStrike" dirty="0">
                        <a:solidFill>
                          <a:srgbClr val="000000"/>
                        </a:solidFill>
                        <a:effectLst/>
                        <a:latin typeface="Calibri"/>
                      </a:endParaRPr>
                    </a:p>
                  </a:txBody>
                  <a:tcPr marL="9522" marR="9522" marT="9522" marB="0" anchor="b"/>
                </a:tc>
                <a:tc>
                  <a:txBody>
                    <a:bodyPr/>
                    <a:lstStyle/>
                    <a:p>
                      <a:pPr algn="r" fontAlgn="b"/>
                      <a:r>
                        <a:rPr lang="nn-NO" sz="1800" b="0" i="0" u="none" strike="noStrike">
                          <a:solidFill>
                            <a:srgbClr val="000000"/>
                          </a:solidFill>
                          <a:effectLst/>
                          <a:latin typeface="Calibri"/>
                        </a:rPr>
                        <a:t>0.001</a:t>
                      </a:r>
                    </a:p>
                  </a:txBody>
                  <a:tcPr marL="9522" marR="9522" marT="9522" marB="0" anchor="b"/>
                </a:tc>
                <a:extLst>
                  <a:ext uri="{0D108BD9-81ED-4DB2-BD59-A6C34878D82A}">
                    <a16:rowId xmlns:a16="http://schemas.microsoft.com/office/drawing/2014/main" val="10002"/>
                  </a:ext>
                </a:extLst>
              </a:tr>
              <a:tr h="303659">
                <a:tc>
                  <a:txBody>
                    <a:bodyPr/>
                    <a:lstStyle/>
                    <a:p>
                      <a:pPr algn="r" fontAlgn="b"/>
                      <a:r>
                        <a:rPr lang="nn-NO" sz="1800" u="none" strike="noStrike" dirty="0">
                          <a:effectLst/>
                        </a:rPr>
                        <a:t>50</a:t>
                      </a:r>
                      <a:endParaRPr lang="nn-NO" sz="1800" b="0" i="0" u="none" strike="noStrike" dirty="0">
                        <a:solidFill>
                          <a:srgbClr val="000000"/>
                        </a:solidFill>
                        <a:effectLst/>
                        <a:latin typeface="Calibri"/>
                      </a:endParaRPr>
                    </a:p>
                  </a:txBody>
                  <a:tcPr marL="9522" marR="9522" marT="9522" marB="0" anchor="b"/>
                </a:tc>
                <a:tc>
                  <a:txBody>
                    <a:bodyPr/>
                    <a:lstStyle/>
                    <a:p>
                      <a:pPr algn="r" fontAlgn="b"/>
                      <a:r>
                        <a:rPr lang="nn-NO" sz="1800" b="0" i="0" u="none" strike="noStrike">
                          <a:solidFill>
                            <a:srgbClr val="000000"/>
                          </a:solidFill>
                          <a:effectLst/>
                          <a:latin typeface="Calibri"/>
                        </a:rPr>
                        <a:t>0.031</a:t>
                      </a:r>
                    </a:p>
                  </a:txBody>
                  <a:tcPr marL="9522" marR="9522" marT="9522" marB="0" anchor="b"/>
                </a:tc>
                <a:extLst>
                  <a:ext uri="{0D108BD9-81ED-4DB2-BD59-A6C34878D82A}">
                    <a16:rowId xmlns:a16="http://schemas.microsoft.com/office/drawing/2014/main" val="10003"/>
                  </a:ext>
                </a:extLst>
              </a:tr>
              <a:tr h="303659">
                <a:tc>
                  <a:txBody>
                    <a:bodyPr/>
                    <a:lstStyle/>
                    <a:p>
                      <a:pPr algn="r" fontAlgn="b"/>
                      <a:r>
                        <a:rPr lang="nn-NO" sz="1800" u="none" strike="noStrike" dirty="0">
                          <a:effectLst/>
                        </a:rPr>
                        <a:t>90</a:t>
                      </a:r>
                      <a:endParaRPr lang="nn-NO" sz="1800" b="0" i="0" u="none" strike="noStrike" dirty="0">
                        <a:solidFill>
                          <a:srgbClr val="000000"/>
                        </a:solidFill>
                        <a:effectLst/>
                        <a:latin typeface="Calibri"/>
                      </a:endParaRPr>
                    </a:p>
                  </a:txBody>
                  <a:tcPr marL="9522" marR="9522" marT="9522" marB="0" anchor="b"/>
                </a:tc>
                <a:tc>
                  <a:txBody>
                    <a:bodyPr/>
                    <a:lstStyle/>
                    <a:p>
                      <a:pPr algn="r" fontAlgn="b"/>
                      <a:r>
                        <a:rPr lang="nn-NO" sz="1800" b="0" i="0" u="none" strike="noStrike">
                          <a:solidFill>
                            <a:srgbClr val="000000"/>
                          </a:solidFill>
                          <a:effectLst/>
                          <a:latin typeface="Calibri"/>
                        </a:rPr>
                        <a:t>0.100</a:t>
                      </a:r>
                    </a:p>
                  </a:txBody>
                  <a:tcPr marL="9522" marR="9522" marT="9522" marB="0" anchor="b"/>
                </a:tc>
                <a:extLst>
                  <a:ext uri="{0D108BD9-81ED-4DB2-BD59-A6C34878D82A}">
                    <a16:rowId xmlns:a16="http://schemas.microsoft.com/office/drawing/2014/main" val="10004"/>
                  </a:ext>
                </a:extLst>
              </a:tr>
              <a:tr h="303659">
                <a:tc>
                  <a:txBody>
                    <a:bodyPr/>
                    <a:lstStyle/>
                    <a:p>
                      <a:pPr algn="r" fontAlgn="b"/>
                      <a:r>
                        <a:rPr lang="nn-NO" sz="1800" u="none" strike="noStrike" dirty="0">
                          <a:effectLst/>
                        </a:rPr>
                        <a:t>100</a:t>
                      </a:r>
                      <a:endParaRPr lang="nn-NO" sz="1800" b="0" i="0" u="none" strike="noStrike" dirty="0">
                        <a:solidFill>
                          <a:srgbClr val="000000"/>
                        </a:solidFill>
                        <a:effectLst/>
                        <a:latin typeface="Calibri"/>
                      </a:endParaRPr>
                    </a:p>
                  </a:txBody>
                  <a:tcPr marL="9522" marR="9522" marT="9522" marB="0" anchor="b"/>
                </a:tc>
                <a:tc>
                  <a:txBody>
                    <a:bodyPr/>
                    <a:lstStyle/>
                    <a:p>
                      <a:pPr algn="r" fontAlgn="b"/>
                      <a:r>
                        <a:rPr lang="nn-NO" sz="1800" b="0" i="0" u="none" strike="noStrike">
                          <a:solidFill>
                            <a:srgbClr val="000000"/>
                          </a:solidFill>
                          <a:effectLst/>
                          <a:latin typeface="Calibri"/>
                        </a:rPr>
                        <a:t>0.123</a:t>
                      </a:r>
                    </a:p>
                  </a:txBody>
                  <a:tcPr marL="9522" marR="9522" marT="9522" marB="0" anchor="b"/>
                </a:tc>
                <a:extLst>
                  <a:ext uri="{0D108BD9-81ED-4DB2-BD59-A6C34878D82A}">
                    <a16:rowId xmlns:a16="http://schemas.microsoft.com/office/drawing/2014/main" val="10005"/>
                  </a:ext>
                </a:extLst>
              </a:tr>
              <a:tr h="303659">
                <a:tc>
                  <a:txBody>
                    <a:bodyPr/>
                    <a:lstStyle/>
                    <a:p>
                      <a:pPr algn="r" fontAlgn="b"/>
                      <a:r>
                        <a:rPr lang="nn-NO" sz="1800" u="none" strike="noStrike">
                          <a:effectLst/>
                        </a:rPr>
                        <a:t>150</a:t>
                      </a:r>
                      <a:endParaRPr lang="nn-NO" sz="1800" b="0" i="0" u="none" strike="noStrike">
                        <a:solidFill>
                          <a:srgbClr val="000000"/>
                        </a:solidFill>
                        <a:effectLst/>
                        <a:latin typeface="Calibri"/>
                      </a:endParaRPr>
                    </a:p>
                  </a:txBody>
                  <a:tcPr marL="9522" marR="9522" marT="9522" marB="0" anchor="b"/>
                </a:tc>
                <a:tc>
                  <a:txBody>
                    <a:bodyPr/>
                    <a:lstStyle/>
                    <a:p>
                      <a:pPr algn="r" fontAlgn="b"/>
                      <a:r>
                        <a:rPr lang="nn-NO" sz="1800" b="0" i="0" u="none" strike="noStrike">
                          <a:solidFill>
                            <a:srgbClr val="000000"/>
                          </a:solidFill>
                          <a:effectLst/>
                          <a:latin typeface="Calibri"/>
                        </a:rPr>
                        <a:t>0.277</a:t>
                      </a:r>
                    </a:p>
                  </a:txBody>
                  <a:tcPr marL="9522" marR="9522" marT="9522" marB="0" anchor="b"/>
                </a:tc>
                <a:extLst>
                  <a:ext uri="{0D108BD9-81ED-4DB2-BD59-A6C34878D82A}">
                    <a16:rowId xmlns:a16="http://schemas.microsoft.com/office/drawing/2014/main" val="10006"/>
                  </a:ext>
                </a:extLst>
              </a:tr>
              <a:tr h="303659">
                <a:tc>
                  <a:txBody>
                    <a:bodyPr/>
                    <a:lstStyle/>
                    <a:p>
                      <a:pPr algn="r" fontAlgn="b"/>
                      <a:r>
                        <a:rPr lang="nn-NO" sz="1800" u="none" strike="noStrike">
                          <a:effectLst/>
                        </a:rPr>
                        <a:t>180</a:t>
                      </a:r>
                      <a:endParaRPr lang="nn-NO" sz="1800" b="0" i="0" u="none" strike="noStrike">
                        <a:solidFill>
                          <a:srgbClr val="000000"/>
                        </a:solidFill>
                        <a:effectLst/>
                        <a:latin typeface="Calibri"/>
                      </a:endParaRPr>
                    </a:p>
                  </a:txBody>
                  <a:tcPr marL="9522" marR="9522" marT="9522" marB="0" anchor="b"/>
                </a:tc>
                <a:tc>
                  <a:txBody>
                    <a:bodyPr/>
                    <a:lstStyle/>
                    <a:p>
                      <a:pPr algn="r" fontAlgn="b"/>
                      <a:r>
                        <a:rPr lang="nn-NO" sz="1800" b="0" i="0" u="none" strike="noStrike" dirty="0" smtClean="0">
                          <a:solidFill>
                            <a:srgbClr val="000000"/>
                          </a:solidFill>
                          <a:effectLst/>
                          <a:latin typeface="Calibri"/>
                        </a:rPr>
                        <a:t>0.398</a:t>
                      </a:r>
                      <a:endParaRPr lang="nn-NO" sz="1800" b="0" i="0" u="none" strike="noStrike" dirty="0">
                        <a:solidFill>
                          <a:srgbClr val="000000"/>
                        </a:solidFill>
                        <a:effectLst/>
                        <a:latin typeface="Calibri"/>
                      </a:endParaRPr>
                    </a:p>
                  </a:txBody>
                  <a:tcPr marL="9522" marR="9522" marT="9522" marB="0" anchor="b"/>
                </a:tc>
                <a:extLst>
                  <a:ext uri="{0D108BD9-81ED-4DB2-BD59-A6C34878D82A}">
                    <a16:rowId xmlns:a16="http://schemas.microsoft.com/office/drawing/2014/main" val="10007"/>
                  </a:ext>
                </a:extLst>
              </a:tr>
              <a:tr h="303659">
                <a:tc>
                  <a:txBody>
                    <a:bodyPr/>
                    <a:lstStyle/>
                    <a:p>
                      <a:pPr algn="r" fontAlgn="b"/>
                      <a:r>
                        <a:rPr lang="nn-NO" sz="1800" u="none" strike="noStrike">
                          <a:effectLst/>
                        </a:rPr>
                        <a:t>250</a:t>
                      </a:r>
                      <a:endParaRPr lang="nn-NO" sz="1800" b="0" i="0" u="none" strike="noStrike">
                        <a:solidFill>
                          <a:srgbClr val="000000"/>
                        </a:solidFill>
                        <a:effectLst/>
                        <a:latin typeface="Calibri"/>
                      </a:endParaRPr>
                    </a:p>
                  </a:txBody>
                  <a:tcPr marL="9522" marR="9522" marT="9522" marB="0" anchor="b"/>
                </a:tc>
                <a:tc>
                  <a:txBody>
                    <a:bodyPr/>
                    <a:lstStyle/>
                    <a:p>
                      <a:pPr algn="r" fontAlgn="b"/>
                      <a:r>
                        <a:rPr lang="nn-NO" sz="1800" b="0" i="0" u="none" strike="noStrike">
                          <a:solidFill>
                            <a:srgbClr val="000000"/>
                          </a:solidFill>
                          <a:effectLst/>
                          <a:latin typeface="Calibri"/>
                        </a:rPr>
                        <a:t>0.770</a:t>
                      </a:r>
                    </a:p>
                  </a:txBody>
                  <a:tcPr marL="9522" marR="9522" marT="9522" marB="0" anchor="b"/>
                </a:tc>
                <a:extLst>
                  <a:ext uri="{0D108BD9-81ED-4DB2-BD59-A6C34878D82A}">
                    <a16:rowId xmlns:a16="http://schemas.microsoft.com/office/drawing/2014/main" val="10008"/>
                  </a:ext>
                </a:extLst>
              </a:tr>
              <a:tr h="303659">
                <a:tc>
                  <a:txBody>
                    <a:bodyPr/>
                    <a:lstStyle/>
                    <a:p>
                      <a:pPr algn="r" fontAlgn="b"/>
                      <a:r>
                        <a:rPr lang="nn-NO" sz="1800" u="none" strike="noStrike">
                          <a:effectLst/>
                        </a:rPr>
                        <a:t>330</a:t>
                      </a:r>
                      <a:endParaRPr lang="nn-NO" sz="1800" b="0" i="0" u="none" strike="noStrike">
                        <a:solidFill>
                          <a:srgbClr val="000000"/>
                        </a:solidFill>
                        <a:effectLst/>
                        <a:latin typeface="Calibri"/>
                      </a:endParaRPr>
                    </a:p>
                  </a:txBody>
                  <a:tcPr marL="9522" marR="9522" marT="9522" marB="0" anchor="b"/>
                </a:tc>
                <a:tc>
                  <a:txBody>
                    <a:bodyPr/>
                    <a:lstStyle/>
                    <a:p>
                      <a:pPr algn="r" fontAlgn="b"/>
                      <a:r>
                        <a:rPr lang="nn-NO" sz="1800" b="0" i="0" u="none" strike="noStrike" dirty="0" smtClean="0">
                          <a:solidFill>
                            <a:srgbClr val="000000"/>
                          </a:solidFill>
                          <a:effectLst/>
                          <a:latin typeface="Calibri"/>
                        </a:rPr>
                        <a:t>1.340</a:t>
                      </a:r>
                      <a:endParaRPr lang="nn-NO" sz="1800" b="0" i="0" u="none" strike="noStrike" dirty="0">
                        <a:solidFill>
                          <a:srgbClr val="000000"/>
                        </a:solidFill>
                        <a:effectLst/>
                        <a:latin typeface="Calibri"/>
                      </a:endParaRPr>
                    </a:p>
                  </a:txBody>
                  <a:tcPr marL="9522" marR="9522" marT="9522" marB="0" anchor="b"/>
                </a:tc>
                <a:extLst>
                  <a:ext uri="{0D108BD9-81ED-4DB2-BD59-A6C34878D82A}">
                    <a16:rowId xmlns:a16="http://schemas.microsoft.com/office/drawing/2014/main" val="10009"/>
                  </a:ext>
                </a:extLst>
              </a:tr>
            </a:tbl>
          </a:graphicData>
        </a:graphic>
      </p:graphicFrame>
      <p:cxnSp>
        <p:nvCxnSpPr>
          <p:cNvPr id="6" name="Straight Arrow Connector 5"/>
          <p:cNvCxnSpPr>
            <a:endCxn id="4" idx="3"/>
          </p:cNvCxnSpPr>
          <p:nvPr/>
        </p:nvCxnSpPr>
        <p:spPr>
          <a:xfrm flipH="1">
            <a:off x="3070870" y="2561974"/>
            <a:ext cx="1891920" cy="4348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a:spLocks noChangeArrowheads="1"/>
          </p:cNvSpPr>
          <p:nvPr/>
        </p:nvSpPr>
        <p:spPr bwMode="auto">
          <a:xfrm>
            <a:off x="5004420" y="2270734"/>
            <a:ext cx="59881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b-NO" dirty="0" smtClean="0"/>
              <a:t>«NGO1948» projection – max. Easting value 90km – max projection error 10 cm/km =&gt; scale error 1/10000</a:t>
            </a:r>
            <a:endParaRPr lang="en-US" altLang="nb-NO" dirty="0"/>
          </a:p>
        </p:txBody>
      </p:sp>
      <p:cxnSp>
        <p:nvCxnSpPr>
          <p:cNvPr id="11" name="Straight Arrow Connector 10"/>
          <p:cNvCxnSpPr/>
          <p:nvPr/>
        </p:nvCxnSpPr>
        <p:spPr>
          <a:xfrm flipH="1">
            <a:off x="3070872" y="3545432"/>
            <a:ext cx="1933548" cy="3347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a:spLocks noChangeArrowheads="1"/>
          </p:cNvSpPr>
          <p:nvPr/>
        </p:nvSpPr>
        <p:spPr bwMode="auto">
          <a:xfrm>
            <a:off x="4990579" y="3350283"/>
            <a:ext cx="6432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b-NO" dirty="0" smtClean="0"/>
              <a:t>180 km is c. value for distance to intersection circle (secant) in UTM-projection (0,9996)</a:t>
            </a:r>
            <a:endParaRPr lang="en-US" altLang="nb-NO" dirty="0"/>
          </a:p>
        </p:txBody>
      </p:sp>
      <p:cxnSp>
        <p:nvCxnSpPr>
          <p:cNvPr id="15" name="Straight Arrow Connector 14"/>
          <p:cNvCxnSpPr/>
          <p:nvPr/>
        </p:nvCxnSpPr>
        <p:spPr>
          <a:xfrm flipH="1" flipV="1">
            <a:off x="3127700" y="4544946"/>
            <a:ext cx="1876720" cy="1964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4990578" y="4624981"/>
            <a:ext cx="6650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b-NO" dirty="0" smtClean="0"/>
              <a:t>330 km is c. value for max distance to central meridian for UTM-projection (3° at equator)</a:t>
            </a:r>
            <a:endParaRPr lang="en-US" altLang="nb-NO" dirty="0"/>
          </a:p>
        </p:txBody>
      </p:sp>
      <p:sp>
        <p:nvSpPr>
          <p:cNvPr id="2" name="TextBox 1"/>
          <p:cNvSpPr txBox="1"/>
          <p:nvPr/>
        </p:nvSpPr>
        <p:spPr>
          <a:xfrm>
            <a:off x="3885394" y="5745450"/>
            <a:ext cx="7128792" cy="707886"/>
          </a:xfrm>
          <a:prstGeom prst="rect">
            <a:avLst/>
          </a:prstGeom>
          <a:noFill/>
        </p:spPr>
        <p:txBody>
          <a:bodyPr wrap="square" rtlCol="0">
            <a:spAutoFit/>
          </a:bodyPr>
          <a:lstStyle/>
          <a:p>
            <a:r>
              <a:rPr lang="nb-NO" sz="2000" dirty="0" smtClean="0"/>
              <a:t>In UTM </a:t>
            </a:r>
            <a:r>
              <a:rPr lang="nb-NO" sz="2000" dirty="0" err="1" smtClean="0"/>
              <a:t>the</a:t>
            </a:r>
            <a:r>
              <a:rPr lang="nb-NO" sz="2000" dirty="0" smtClean="0"/>
              <a:t> </a:t>
            </a:r>
            <a:r>
              <a:rPr lang="nb-NO" sz="2000" dirty="0" err="1" smtClean="0"/>
              <a:t>actual</a:t>
            </a:r>
            <a:r>
              <a:rPr lang="nb-NO" sz="2000" dirty="0" smtClean="0"/>
              <a:t> </a:t>
            </a:r>
            <a:r>
              <a:rPr lang="nb-NO" sz="2000" dirty="0" err="1" smtClean="0"/>
              <a:t>scale</a:t>
            </a:r>
            <a:r>
              <a:rPr lang="nb-NO" sz="2000" dirty="0" smtClean="0"/>
              <a:t> is 0.9996 + </a:t>
            </a:r>
            <a:r>
              <a:rPr lang="nb-NO" sz="2000" dirty="0" err="1" smtClean="0"/>
              <a:t>dS</a:t>
            </a:r>
            <a:endParaRPr lang="nb-NO" sz="2000" dirty="0" smtClean="0"/>
          </a:p>
          <a:p>
            <a:r>
              <a:rPr lang="nb-NO" sz="2000" dirty="0" err="1" smtClean="0"/>
              <a:t>Varies</a:t>
            </a:r>
            <a:r>
              <a:rPr lang="nb-NO" sz="2000" dirty="0" smtClean="0"/>
              <a:t> from 0.9996 to 1.00094 – CM to 3</a:t>
            </a:r>
            <a:r>
              <a:rPr lang="en-US" altLang="nb-NO" sz="2000" dirty="0" smtClean="0"/>
              <a:t>° (E/W) </a:t>
            </a:r>
            <a:r>
              <a:rPr lang="en-US" altLang="nb-NO" sz="2000" dirty="0"/>
              <a:t>at equator</a:t>
            </a:r>
            <a:endParaRPr lang="en-US" sz="2000" dirty="0"/>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7066" y="116632"/>
            <a:ext cx="3924300" cy="60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891" y="619870"/>
            <a:ext cx="4186238" cy="85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ctangle 15"/>
          <p:cNvSpPr/>
          <p:nvPr/>
        </p:nvSpPr>
        <p:spPr>
          <a:xfrm>
            <a:off x="7006704" y="130920"/>
            <a:ext cx="4633912" cy="14001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a:p>
        </p:txBody>
      </p:sp>
      <p:sp>
        <p:nvSpPr>
          <p:cNvPr id="8" name="TextBox 7"/>
          <p:cNvSpPr txBox="1"/>
          <p:nvPr/>
        </p:nvSpPr>
        <p:spPr>
          <a:xfrm>
            <a:off x="7104112" y="1705127"/>
            <a:ext cx="4536503" cy="369332"/>
          </a:xfrm>
          <a:prstGeom prst="rect">
            <a:avLst/>
          </a:prstGeom>
          <a:noFill/>
          <a:ln w="19050">
            <a:solidFill>
              <a:srgbClr val="0000FF"/>
            </a:solidFill>
          </a:ln>
        </p:spPr>
        <p:txBody>
          <a:bodyPr wrap="square" rtlCol="0">
            <a:spAutoFit/>
          </a:bodyPr>
          <a:lstStyle/>
          <a:p>
            <a:r>
              <a:rPr lang="en-US" dirty="0" smtClean="0"/>
              <a:t>Scale= </a:t>
            </a:r>
            <a:r>
              <a:rPr lang="en-US" dirty="0" err="1" smtClean="0"/>
              <a:t>dS</a:t>
            </a:r>
            <a:r>
              <a:rPr lang="en-US" dirty="0" smtClean="0"/>
              <a:t> = 1/6R</a:t>
            </a:r>
            <a:r>
              <a:rPr lang="en-US" baseline="30000" dirty="0" smtClean="0"/>
              <a:t>2</a:t>
            </a:r>
            <a:r>
              <a:rPr lang="en-US" dirty="0" smtClean="0"/>
              <a:t>(y</a:t>
            </a:r>
            <a:r>
              <a:rPr lang="en-US" baseline="-25000" dirty="0" smtClean="0"/>
              <a:t>1</a:t>
            </a:r>
            <a:r>
              <a:rPr lang="en-US" baseline="30000" dirty="0" smtClean="0"/>
              <a:t>2</a:t>
            </a:r>
            <a:r>
              <a:rPr lang="en-US" dirty="0" smtClean="0"/>
              <a:t>+y</a:t>
            </a:r>
            <a:r>
              <a:rPr lang="en-US" baseline="-25000" dirty="0" smtClean="0"/>
              <a:t>1</a:t>
            </a:r>
            <a:r>
              <a:rPr lang="en-US" dirty="0" smtClean="0"/>
              <a:t>y</a:t>
            </a:r>
            <a:r>
              <a:rPr lang="en-US" baseline="-25000" dirty="0" smtClean="0"/>
              <a:t>2</a:t>
            </a:r>
            <a:r>
              <a:rPr lang="en-US" dirty="0" smtClean="0"/>
              <a:t>+y</a:t>
            </a:r>
            <a:r>
              <a:rPr lang="en-US" baseline="-25000" dirty="0" smtClean="0"/>
              <a:t>2</a:t>
            </a:r>
            <a:r>
              <a:rPr lang="en-US" baseline="30000" dirty="0" smtClean="0"/>
              <a:t>2</a:t>
            </a:r>
            <a:r>
              <a:rPr lang="en-US" dirty="0" smtClean="0"/>
              <a:t>)</a:t>
            </a:r>
            <a:endParaRPr lang="nn-NO" dirty="0"/>
          </a:p>
        </p:txBody>
      </p:sp>
      <p:sp>
        <p:nvSpPr>
          <p:cNvPr id="18" name="TextBox 17"/>
          <p:cNvSpPr txBox="1"/>
          <p:nvPr/>
        </p:nvSpPr>
        <p:spPr>
          <a:xfrm>
            <a:off x="5837072" y="1119186"/>
            <a:ext cx="1355617" cy="369332"/>
          </a:xfrm>
          <a:prstGeom prst="rect">
            <a:avLst/>
          </a:prstGeom>
          <a:noFill/>
        </p:spPr>
        <p:txBody>
          <a:bodyPr wrap="square" rtlCol="0">
            <a:spAutoFit/>
          </a:bodyPr>
          <a:lstStyle/>
          <a:p>
            <a:r>
              <a:rPr lang="nb-NO" dirty="0" smtClean="0">
                <a:solidFill>
                  <a:srgbClr val="FF0000"/>
                </a:solidFill>
              </a:rPr>
              <a:t>Y = </a:t>
            </a:r>
            <a:r>
              <a:rPr lang="nb-NO" dirty="0" err="1" smtClean="0">
                <a:solidFill>
                  <a:srgbClr val="FF0000"/>
                </a:solidFill>
              </a:rPr>
              <a:t>Easting</a:t>
            </a:r>
            <a:endParaRPr lang="en-US" dirty="0">
              <a:solidFill>
                <a:srgbClr val="FF0000"/>
              </a:solidFill>
            </a:endParaRPr>
          </a:p>
        </p:txBody>
      </p:sp>
    </p:spTree>
    <p:extLst>
      <p:ext uri="{BB962C8B-B14F-4D97-AF65-F5344CB8AC3E}">
        <p14:creationId xmlns:p14="http://schemas.microsoft.com/office/powerpoint/2010/main" val="3756601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7"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Box 1"/>
          <p:cNvSpPr txBox="1">
            <a:spLocks noChangeArrowheads="1"/>
          </p:cNvSpPr>
          <p:nvPr/>
        </p:nvSpPr>
        <p:spPr bwMode="auto">
          <a:xfrm>
            <a:off x="1992314" y="333375"/>
            <a:ext cx="8207375"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b-NO" sz="2400" dirty="0"/>
              <a:t>Distance correction:</a:t>
            </a:r>
            <a:endParaRPr lang="en-US" altLang="nb-NO" sz="2400" baseline="-25000" dirty="0"/>
          </a:p>
          <a:p>
            <a:endParaRPr lang="en-US" altLang="nb-NO" dirty="0" smtClean="0"/>
          </a:p>
          <a:p>
            <a:r>
              <a:rPr lang="en-US" altLang="nb-NO" sz="2400" dirty="0"/>
              <a:t>                                                =&gt;    </a:t>
            </a:r>
            <a:r>
              <a:rPr lang="en-US" altLang="nb-NO" sz="2400" dirty="0" err="1"/>
              <a:t>S</a:t>
            </a:r>
            <a:r>
              <a:rPr lang="en-US" altLang="nb-NO" sz="2400" baseline="-25000" dirty="0" err="1"/>
              <a:t>map</a:t>
            </a:r>
            <a:r>
              <a:rPr lang="en-US" altLang="nb-NO" sz="2400" baseline="-25000" dirty="0"/>
              <a:t> plane</a:t>
            </a:r>
            <a:r>
              <a:rPr lang="en-US" altLang="nb-NO" sz="2400" dirty="0"/>
              <a:t> = </a:t>
            </a:r>
            <a:r>
              <a:rPr lang="en-US" altLang="nb-NO" sz="2400" dirty="0" err="1"/>
              <a:t>S</a:t>
            </a:r>
            <a:r>
              <a:rPr lang="en-US" altLang="nb-NO" sz="2400" baseline="-25000" dirty="0" err="1"/>
              <a:t>ellipsoid</a:t>
            </a:r>
            <a:r>
              <a:rPr lang="en-US" altLang="nb-NO" sz="2400" dirty="0"/>
              <a:t> + </a:t>
            </a:r>
            <a:r>
              <a:rPr lang="en-US" altLang="nb-NO" sz="2400" dirty="0" err="1"/>
              <a:t>dS</a:t>
            </a:r>
            <a:endParaRPr lang="en-US" altLang="nb-NO" sz="2400" dirty="0"/>
          </a:p>
          <a:p>
            <a:endParaRPr lang="en-US" altLang="nb-NO" dirty="0" smtClean="0"/>
          </a:p>
          <a:p>
            <a:endParaRPr lang="en-US" altLang="nb-NO" dirty="0" smtClean="0"/>
          </a:p>
          <a:p>
            <a:r>
              <a:rPr lang="en-US" altLang="nb-NO" dirty="0" smtClean="0"/>
              <a:t>Give the length in map plane relative to length on ellipsoid.</a:t>
            </a:r>
          </a:p>
          <a:p>
            <a:endParaRPr lang="en-US" altLang="nb-NO" dirty="0" smtClean="0"/>
          </a:p>
          <a:p>
            <a:endParaRPr lang="en-US" altLang="nb-NO" dirty="0"/>
          </a:p>
        </p:txBody>
      </p:sp>
      <p:sp>
        <p:nvSpPr>
          <p:cNvPr id="4" name="Freeform 3"/>
          <p:cNvSpPr/>
          <p:nvPr/>
        </p:nvSpPr>
        <p:spPr>
          <a:xfrm>
            <a:off x="2678114" y="3092902"/>
            <a:ext cx="6237287" cy="1263650"/>
          </a:xfrm>
          <a:custGeom>
            <a:avLst/>
            <a:gdLst>
              <a:gd name="connsiteX0" fmla="*/ 0 w 6237081"/>
              <a:gd name="connsiteY0" fmla="*/ 1123373 h 1262520"/>
              <a:gd name="connsiteX1" fmla="*/ 586409 w 6237081"/>
              <a:gd name="connsiteY1" fmla="*/ 636355 h 1262520"/>
              <a:gd name="connsiteX2" fmla="*/ 1401417 w 6237081"/>
              <a:gd name="connsiteY2" fmla="*/ 258668 h 1262520"/>
              <a:gd name="connsiteX3" fmla="*/ 2206487 w 6237081"/>
              <a:gd name="connsiteY3" fmla="*/ 69825 h 1262520"/>
              <a:gd name="connsiteX4" fmla="*/ 3170583 w 6237081"/>
              <a:gd name="connsiteY4" fmla="*/ 251 h 1262520"/>
              <a:gd name="connsiteX5" fmla="*/ 4154556 w 6237081"/>
              <a:gd name="connsiteY5" fmla="*/ 89703 h 1262520"/>
              <a:gd name="connsiteX6" fmla="*/ 5208104 w 6237081"/>
              <a:gd name="connsiteY6" fmla="*/ 417694 h 1262520"/>
              <a:gd name="connsiteX7" fmla="*/ 6082748 w 6237081"/>
              <a:gd name="connsiteY7" fmla="*/ 1004103 h 1262520"/>
              <a:gd name="connsiteX8" fmla="*/ 6231835 w 6237081"/>
              <a:gd name="connsiteY8" fmla="*/ 1262520 h 1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7081" h="1262520">
                <a:moveTo>
                  <a:pt x="0" y="1123373"/>
                </a:moveTo>
                <a:cubicBezTo>
                  <a:pt x="176420" y="951922"/>
                  <a:pt x="352840" y="780472"/>
                  <a:pt x="586409" y="636355"/>
                </a:cubicBezTo>
                <a:cubicBezTo>
                  <a:pt x="819979" y="492237"/>
                  <a:pt x="1131404" y="353090"/>
                  <a:pt x="1401417" y="258668"/>
                </a:cubicBezTo>
                <a:cubicBezTo>
                  <a:pt x="1671430" y="164246"/>
                  <a:pt x="1911626" y="112894"/>
                  <a:pt x="2206487" y="69825"/>
                </a:cubicBezTo>
                <a:cubicBezTo>
                  <a:pt x="2501348" y="26756"/>
                  <a:pt x="2845905" y="-3062"/>
                  <a:pt x="3170583" y="251"/>
                </a:cubicBezTo>
                <a:cubicBezTo>
                  <a:pt x="3495261" y="3564"/>
                  <a:pt x="3814969" y="20129"/>
                  <a:pt x="4154556" y="89703"/>
                </a:cubicBezTo>
                <a:cubicBezTo>
                  <a:pt x="4494143" y="159277"/>
                  <a:pt x="4886739" y="265294"/>
                  <a:pt x="5208104" y="417694"/>
                </a:cubicBezTo>
                <a:cubicBezTo>
                  <a:pt x="5529469" y="570094"/>
                  <a:pt x="5912126" y="863299"/>
                  <a:pt x="6082748" y="1004103"/>
                </a:cubicBezTo>
                <a:cubicBezTo>
                  <a:pt x="6253370" y="1144907"/>
                  <a:pt x="6242602" y="1203713"/>
                  <a:pt x="6231835" y="1262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a:p>
        </p:txBody>
      </p:sp>
      <p:cxnSp>
        <p:nvCxnSpPr>
          <p:cNvPr id="5" name="Straight Connector 4"/>
          <p:cNvCxnSpPr/>
          <p:nvPr/>
        </p:nvCxnSpPr>
        <p:spPr>
          <a:xfrm>
            <a:off x="2495550" y="3088139"/>
            <a:ext cx="6553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08888" y="3377064"/>
            <a:ext cx="431800" cy="2159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24789" y="3092902"/>
            <a:ext cx="50323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932738" y="3161164"/>
            <a:ext cx="10795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239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908050"/>
            <a:ext cx="3581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9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051" y="1411288"/>
            <a:ext cx="23812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p:cNvSpPr txBox="1">
            <a:spLocks noChangeArrowheads="1"/>
          </p:cNvSpPr>
          <p:nvPr/>
        </p:nvSpPr>
        <p:spPr bwMode="auto">
          <a:xfrm>
            <a:off x="1127919" y="2857586"/>
            <a:ext cx="1458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nb-NO" altLang="nb-NO" sz="1800" dirty="0" err="1" smtClean="0">
                <a:latin typeface="Arial" panose="020B0604020202020204" pitchFamily="34" charset="0"/>
              </a:rPr>
              <a:t>Map</a:t>
            </a:r>
            <a:r>
              <a:rPr lang="nb-NO" altLang="nb-NO" sz="1800" dirty="0" smtClean="0">
                <a:latin typeface="Arial" panose="020B0604020202020204" pitchFamily="34" charset="0"/>
              </a:rPr>
              <a:t> plane</a:t>
            </a:r>
            <a:endParaRPr lang="nn-NO" altLang="nb-NO" sz="1800" dirty="0">
              <a:latin typeface="Arial" panose="020B0604020202020204" pitchFamily="34" charset="0"/>
            </a:endParaRPr>
          </a:p>
        </p:txBody>
      </p:sp>
      <p:sp>
        <p:nvSpPr>
          <p:cNvPr id="12" name="TextBox 18"/>
          <p:cNvSpPr txBox="1">
            <a:spLocks noChangeArrowheads="1"/>
          </p:cNvSpPr>
          <p:nvPr/>
        </p:nvSpPr>
        <p:spPr bwMode="auto">
          <a:xfrm>
            <a:off x="1637859" y="3996804"/>
            <a:ext cx="1223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nb-NO" altLang="nb-NO" sz="1800" dirty="0" err="1" smtClean="0">
                <a:latin typeface="Arial" panose="020B0604020202020204" pitchFamily="34" charset="0"/>
              </a:rPr>
              <a:t>Ellipsoid</a:t>
            </a:r>
            <a:endParaRPr lang="nn-NO" altLang="nb-NO" sz="1800" dirty="0">
              <a:latin typeface="Arial" panose="020B0604020202020204" pitchFamily="34" charset="0"/>
            </a:endParaRPr>
          </a:p>
        </p:txBody>
      </p:sp>
      <p:sp>
        <p:nvSpPr>
          <p:cNvPr id="13" name="TextBox 12"/>
          <p:cNvSpPr txBox="1"/>
          <p:nvPr/>
        </p:nvSpPr>
        <p:spPr>
          <a:xfrm>
            <a:off x="1179566" y="1395204"/>
            <a:ext cx="1355617" cy="369332"/>
          </a:xfrm>
          <a:prstGeom prst="rect">
            <a:avLst/>
          </a:prstGeom>
          <a:noFill/>
        </p:spPr>
        <p:txBody>
          <a:bodyPr wrap="square" rtlCol="0">
            <a:spAutoFit/>
          </a:bodyPr>
          <a:lstStyle/>
          <a:p>
            <a:r>
              <a:rPr lang="nb-NO" dirty="0" smtClean="0">
                <a:solidFill>
                  <a:srgbClr val="FF0000"/>
                </a:solidFill>
              </a:rPr>
              <a:t>Y = </a:t>
            </a:r>
            <a:r>
              <a:rPr lang="nb-NO" dirty="0" err="1" smtClean="0">
                <a:solidFill>
                  <a:srgbClr val="FF0000"/>
                </a:solidFill>
              </a:rPr>
              <a:t>Easting</a:t>
            </a:r>
            <a:endParaRPr lang="en-US" dirty="0">
              <a:solidFill>
                <a:srgbClr val="FF0000"/>
              </a:solidFill>
            </a:endParaRPr>
          </a:p>
        </p:txBody>
      </p:sp>
    </p:spTree>
    <p:extLst>
      <p:ext uri="{BB962C8B-B14F-4D97-AF65-F5344CB8AC3E}">
        <p14:creationId xmlns:p14="http://schemas.microsoft.com/office/powerpoint/2010/main" val="305430249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965450" y="1201738"/>
            <a:ext cx="6237288" cy="1263650"/>
          </a:xfrm>
          <a:custGeom>
            <a:avLst/>
            <a:gdLst>
              <a:gd name="connsiteX0" fmla="*/ 0 w 6237081"/>
              <a:gd name="connsiteY0" fmla="*/ 1123373 h 1262520"/>
              <a:gd name="connsiteX1" fmla="*/ 586409 w 6237081"/>
              <a:gd name="connsiteY1" fmla="*/ 636355 h 1262520"/>
              <a:gd name="connsiteX2" fmla="*/ 1401417 w 6237081"/>
              <a:gd name="connsiteY2" fmla="*/ 258668 h 1262520"/>
              <a:gd name="connsiteX3" fmla="*/ 2206487 w 6237081"/>
              <a:gd name="connsiteY3" fmla="*/ 69825 h 1262520"/>
              <a:gd name="connsiteX4" fmla="*/ 3170583 w 6237081"/>
              <a:gd name="connsiteY4" fmla="*/ 251 h 1262520"/>
              <a:gd name="connsiteX5" fmla="*/ 4154556 w 6237081"/>
              <a:gd name="connsiteY5" fmla="*/ 89703 h 1262520"/>
              <a:gd name="connsiteX6" fmla="*/ 5208104 w 6237081"/>
              <a:gd name="connsiteY6" fmla="*/ 417694 h 1262520"/>
              <a:gd name="connsiteX7" fmla="*/ 6082748 w 6237081"/>
              <a:gd name="connsiteY7" fmla="*/ 1004103 h 1262520"/>
              <a:gd name="connsiteX8" fmla="*/ 6231835 w 6237081"/>
              <a:gd name="connsiteY8" fmla="*/ 1262520 h 1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7081" h="1262520">
                <a:moveTo>
                  <a:pt x="0" y="1123373"/>
                </a:moveTo>
                <a:cubicBezTo>
                  <a:pt x="176420" y="951922"/>
                  <a:pt x="352840" y="780472"/>
                  <a:pt x="586409" y="636355"/>
                </a:cubicBezTo>
                <a:cubicBezTo>
                  <a:pt x="819979" y="492237"/>
                  <a:pt x="1131404" y="353090"/>
                  <a:pt x="1401417" y="258668"/>
                </a:cubicBezTo>
                <a:cubicBezTo>
                  <a:pt x="1671430" y="164246"/>
                  <a:pt x="1911626" y="112894"/>
                  <a:pt x="2206487" y="69825"/>
                </a:cubicBezTo>
                <a:cubicBezTo>
                  <a:pt x="2501348" y="26756"/>
                  <a:pt x="2845905" y="-3062"/>
                  <a:pt x="3170583" y="251"/>
                </a:cubicBezTo>
                <a:cubicBezTo>
                  <a:pt x="3495261" y="3564"/>
                  <a:pt x="3814969" y="20129"/>
                  <a:pt x="4154556" y="89703"/>
                </a:cubicBezTo>
                <a:cubicBezTo>
                  <a:pt x="4494143" y="159277"/>
                  <a:pt x="4886739" y="265294"/>
                  <a:pt x="5208104" y="417694"/>
                </a:cubicBezTo>
                <a:cubicBezTo>
                  <a:pt x="5529469" y="570094"/>
                  <a:pt x="5912126" y="863299"/>
                  <a:pt x="6082748" y="1004103"/>
                </a:cubicBezTo>
                <a:cubicBezTo>
                  <a:pt x="6253370" y="1144907"/>
                  <a:pt x="6242602" y="1203713"/>
                  <a:pt x="6231835" y="1262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a:p>
        </p:txBody>
      </p:sp>
      <p:cxnSp>
        <p:nvCxnSpPr>
          <p:cNvPr id="6" name="Straight Connector 5"/>
          <p:cNvCxnSpPr/>
          <p:nvPr/>
        </p:nvCxnSpPr>
        <p:spPr>
          <a:xfrm>
            <a:off x="2782888" y="1196975"/>
            <a:ext cx="6553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083300" y="765175"/>
            <a:ext cx="0" cy="43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8789" name="TextBox 8"/>
          <p:cNvSpPr txBox="1">
            <a:spLocks noChangeArrowheads="1"/>
          </p:cNvSpPr>
          <p:nvPr/>
        </p:nvSpPr>
        <p:spPr bwMode="auto">
          <a:xfrm>
            <a:off x="4408489" y="392113"/>
            <a:ext cx="3349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000" dirty="0">
                <a:latin typeface="Arial" panose="020B0604020202020204" pitchFamily="34" charset="0"/>
              </a:rPr>
              <a:t>Tangent – </a:t>
            </a:r>
            <a:r>
              <a:rPr lang="nb-NO" altLang="nb-NO" sz="2000" dirty="0" err="1">
                <a:latin typeface="Arial" panose="020B0604020202020204" pitchFamily="34" charset="0"/>
              </a:rPr>
              <a:t>scale</a:t>
            </a:r>
            <a:r>
              <a:rPr lang="nb-NO" altLang="nb-NO" sz="2000" dirty="0">
                <a:latin typeface="Arial" panose="020B0604020202020204" pitchFamily="34" charset="0"/>
              </a:rPr>
              <a:t> = 1,00000</a:t>
            </a:r>
          </a:p>
        </p:txBody>
      </p:sp>
      <p:cxnSp>
        <p:nvCxnSpPr>
          <p:cNvPr id="11" name="Straight Arrow Connector 10"/>
          <p:cNvCxnSpPr/>
          <p:nvPr/>
        </p:nvCxnSpPr>
        <p:spPr>
          <a:xfrm flipV="1">
            <a:off x="6600825" y="1247775"/>
            <a:ext cx="71438"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464426" y="1201738"/>
            <a:ext cx="144463" cy="787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112126" y="1201739"/>
            <a:ext cx="360363" cy="942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8793" name="TextBox 18"/>
          <p:cNvSpPr txBox="1">
            <a:spLocks noChangeArrowheads="1"/>
          </p:cNvSpPr>
          <p:nvPr/>
        </p:nvSpPr>
        <p:spPr bwMode="auto">
          <a:xfrm>
            <a:off x="6240463" y="1709739"/>
            <a:ext cx="792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a:latin typeface="Arial" panose="020B0604020202020204" pitchFamily="34" charset="0"/>
              </a:rPr>
              <a:t>10km</a:t>
            </a:r>
          </a:p>
        </p:txBody>
      </p:sp>
      <p:sp>
        <p:nvSpPr>
          <p:cNvPr id="118794" name="TextBox 19"/>
          <p:cNvSpPr txBox="1">
            <a:spLocks noChangeArrowheads="1"/>
          </p:cNvSpPr>
          <p:nvPr/>
        </p:nvSpPr>
        <p:spPr bwMode="auto">
          <a:xfrm>
            <a:off x="7067551" y="1709739"/>
            <a:ext cx="792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a:latin typeface="Arial" panose="020B0604020202020204" pitchFamily="34" charset="0"/>
              </a:rPr>
              <a:t>50km</a:t>
            </a:r>
          </a:p>
        </p:txBody>
      </p:sp>
      <p:sp>
        <p:nvSpPr>
          <p:cNvPr id="118795" name="TextBox 20"/>
          <p:cNvSpPr txBox="1">
            <a:spLocks noChangeArrowheads="1"/>
          </p:cNvSpPr>
          <p:nvPr/>
        </p:nvSpPr>
        <p:spPr bwMode="auto">
          <a:xfrm>
            <a:off x="7716839" y="2159000"/>
            <a:ext cx="1042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a:latin typeface="Arial" panose="020B0604020202020204" pitchFamily="34" charset="0"/>
              </a:rPr>
              <a:t>100km</a:t>
            </a:r>
          </a:p>
        </p:txBody>
      </p:sp>
      <p:sp>
        <p:nvSpPr>
          <p:cNvPr id="118796" name="TextBox 21"/>
          <p:cNvSpPr txBox="1">
            <a:spLocks noChangeArrowheads="1"/>
          </p:cNvSpPr>
          <p:nvPr/>
        </p:nvSpPr>
        <p:spPr bwMode="auto">
          <a:xfrm>
            <a:off x="2566988" y="2852738"/>
            <a:ext cx="6769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000" b="1" dirty="0" err="1">
                <a:latin typeface="Arial" panose="020B0604020202020204" pitchFamily="34" charset="0"/>
              </a:rPr>
              <a:t>Distance</a:t>
            </a:r>
            <a:r>
              <a:rPr lang="nb-NO" altLang="nb-NO" sz="2000" b="1" dirty="0">
                <a:latin typeface="Arial" panose="020B0604020202020204" pitchFamily="34" charset="0"/>
              </a:rPr>
              <a:t> </a:t>
            </a:r>
            <a:r>
              <a:rPr lang="nb-NO" altLang="nb-NO" sz="2000" b="1" dirty="0" err="1">
                <a:latin typeface="Arial" panose="020B0604020202020204" pitchFamily="34" charset="0"/>
              </a:rPr>
              <a:t>correction</a:t>
            </a:r>
            <a:r>
              <a:rPr lang="nb-NO" altLang="nb-NO" sz="2000" b="1" dirty="0">
                <a:latin typeface="Arial" panose="020B0604020202020204" pitchFamily="34" charset="0"/>
              </a:rPr>
              <a:t> =&gt; </a:t>
            </a:r>
            <a:r>
              <a:rPr lang="nb-NO" altLang="nb-NO" sz="2000" b="1" dirty="0" err="1">
                <a:latin typeface="Arial" panose="020B0604020202020204" pitchFamily="34" charset="0"/>
              </a:rPr>
              <a:t>map</a:t>
            </a:r>
            <a:r>
              <a:rPr lang="nb-NO" altLang="nb-NO" sz="2000" b="1" dirty="0">
                <a:latin typeface="Arial" panose="020B0604020202020204" pitchFamily="34" charset="0"/>
              </a:rPr>
              <a:t> </a:t>
            </a:r>
            <a:r>
              <a:rPr lang="nb-NO" altLang="nb-NO" sz="2000" b="1" dirty="0" err="1">
                <a:latin typeface="Arial" panose="020B0604020202020204" pitchFamily="34" charset="0"/>
              </a:rPr>
              <a:t>proj</a:t>
            </a:r>
            <a:r>
              <a:rPr lang="nb-NO" altLang="nb-NO" sz="2000" b="1" dirty="0">
                <a:latin typeface="Arial" panose="020B0604020202020204" pitchFamily="34" charset="0"/>
              </a:rPr>
              <a:t>. </a:t>
            </a:r>
            <a:r>
              <a:rPr lang="nb-NO" altLang="nb-NO" sz="2000" b="1" dirty="0" err="1">
                <a:latin typeface="Arial" panose="020B0604020202020204" pitchFamily="34" charset="0"/>
              </a:rPr>
              <a:t>scale</a:t>
            </a:r>
            <a:r>
              <a:rPr lang="nb-NO" altLang="nb-NO" sz="2000" b="1" dirty="0">
                <a:latin typeface="Arial" panose="020B0604020202020204" pitchFamily="34" charset="0"/>
              </a:rPr>
              <a:t> </a:t>
            </a:r>
            <a:r>
              <a:rPr lang="nb-NO" altLang="nb-NO" sz="2000" b="1" dirty="0" err="1">
                <a:latin typeface="Arial" panose="020B0604020202020204" pitchFamily="34" charset="0"/>
              </a:rPr>
              <a:t>error</a:t>
            </a:r>
            <a:r>
              <a:rPr lang="nb-NO" altLang="nb-NO" sz="2000" b="1" dirty="0">
                <a:latin typeface="Arial" panose="020B0604020202020204" pitchFamily="34" charset="0"/>
              </a:rPr>
              <a:t>: </a:t>
            </a:r>
          </a:p>
        </p:txBody>
      </p:sp>
      <p:pic>
        <p:nvPicPr>
          <p:cNvPr id="1187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3430588"/>
            <a:ext cx="3581400" cy="68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7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4" y="3430589"/>
            <a:ext cx="3819525"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8799" name="TextBox 27"/>
          <p:cNvSpPr txBox="1">
            <a:spLocks noChangeArrowheads="1"/>
          </p:cNvSpPr>
          <p:nvPr/>
        </p:nvSpPr>
        <p:spPr bwMode="auto">
          <a:xfrm>
            <a:off x="1840706" y="4221164"/>
            <a:ext cx="8287544"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nb-NO" altLang="nb-NO" sz="1800" dirty="0" err="1" smtClean="0">
                <a:latin typeface="Arial" panose="020B0604020202020204" pitchFamily="34" charset="0"/>
              </a:rPr>
              <a:t>Easting</a:t>
            </a:r>
            <a:r>
              <a:rPr lang="nb-NO" altLang="nb-NO" sz="1800" dirty="0" smtClean="0">
                <a:latin typeface="Arial" panose="020B0604020202020204" pitchFamily="34" charset="0"/>
              </a:rPr>
              <a:t>=  </a:t>
            </a:r>
            <a:r>
              <a:rPr lang="nb-NO" altLang="nb-NO" sz="1800" dirty="0">
                <a:latin typeface="Arial" panose="020B0604020202020204" pitchFamily="34" charset="0"/>
              </a:rPr>
              <a:t>10km – </a:t>
            </a:r>
            <a:r>
              <a:rPr lang="nb-NO" altLang="nb-NO" sz="1800" dirty="0" err="1">
                <a:latin typeface="Arial" panose="020B0604020202020204" pitchFamily="34" charset="0"/>
              </a:rPr>
              <a:t>Scale</a:t>
            </a:r>
            <a:r>
              <a:rPr lang="nb-NO" altLang="nb-NO" sz="1800" dirty="0">
                <a:latin typeface="Arial" panose="020B0604020202020204" pitchFamily="34" charset="0"/>
              </a:rPr>
              <a:t> </a:t>
            </a:r>
            <a:r>
              <a:rPr lang="nb-NO" altLang="nb-NO" sz="1800" dirty="0" err="1">
                <a:latin typeface="Arial" panose="020B0604020202020204" pitchFamily="34" charset="0"/>
              </a:rPr>
              <a:t>correction</a:t>
            </a:r>
            <a:r>
              <a:rPr lang="nb-NO" altLang="nb-NO" sz="1800" dirty="0">
                <a:latin typeface="Arial" panose="020B0604020202020204" pitchFamily="34" charset="0"/>
              </a:rPr>
              <a:t> per km ~ 0,0012m (</a:t>
            </a:r>
            <a:r>
              <a:rPr lang="nb-NO" altLang="nb-NO" sz="1800" dirty="0" err="1">
                <a:latin typeface="Arial" panose="020B0604020202020204" pitchFamily="34" charset="0"/>
              </a:rPr>
              <a:t>Scale</a:t>
            </a:r>
            <a:r>
              <a:rPr lang="nb-NO" altLang="nb-NO" sz="1800" dirty="0">
                <a:latin typeface="Arial" panose="020B0604020202020204" pitchFamily="34" charset="0"/>
              </a:rPr>
              <a:t> =1.0000012) </a:t>
            </a:r>
          </a:p>
          <a:p>
            <a:pPr>
              <a:lnSpc>
                <a:spcPct val="150000"/>
              </a:lnSpc>
              <a:spcBef>
                <a:spcPct val="0"/>
              </a:spcBef>
              <a:buNone/>
            </a:pPr>
            <a:r>
              <a:rPr lang="nb-NO" altLang="nb-NO" sz="1800" dirty="0" err="1">
                <a:latin typeface="Arial" panose="020B0604020202020204" pitchFamily="34" charset="0"/>
              </a:rPr>
              <a:t>Easting</a:t>
            </a:r>
            <a:r>
              <a:rPr lang="nb-NO" altLang="nb-NO" sz="1800" dirty="0">
                <a:latin typeface="Arial" panose="020B0604020202020204" pitchFamily="34" charset="0"/>
              </a:rPr>
              <a:t> =  50km – </a:t>
            </a:r>
            <a:r>
              <a:rPr lang="nb-NO" altLang="nb-NO" sz="1800" dirty="0" err="1">
                <a:latin typeface="Arial" panose="020B0604020202020204" pitchFamily="34" charset="0"/>
              </a:rPr>
              <a:t>Scale</a:t>
            </a:r>
            <a:r>
              <a:rPr lang="nb-NO" altLang="nb-NO" sz="1800" dirty="0">
                <a:latin typeface="Arial" panose="020B0604020202020204" pitchFamily="34" charset="0"/>
              </a:rPr>
              <a:t> </a:t>
            </a:r>
            <a:r>
              <a:rPr lang="nb-NO" altLang="nb-NO" sz="1800" dirty="0" err="1">
                <a:latin typeface="Arial" panose="020B0604020202020204" pitchFamily="34" charset="0"/>
              </a:rPr>
              <a:t>correction</a:t>
            </a:r>
            <a:r>
              <a:rPr lang="nb-NO" altLang="nb-NO" sz="1800" dirty="0">
                <a:latin typeface="Arial" panose="020B0604020202020204" pitchFamily="34" charset="0"/>
              </a:rPr>
              <a:t> per km ~ 0,0307m (</a:t>
            </a:r>
            <a:r>
              <a:rPr lang="nb-NO" altLang="nb-NO" sz="1800" dirty="0" err="1">
                <a:latin typeface="Arial" panose="020B0604020202020204" pitchFamily="34" charset="0"/>
              </a:rPr>
              <a:t>Scale</a:t>
            </a:r>
            <a:r>
              <a:rPr lang="nb-NO" altLang="nb-NO" sz="1800" dirty="0">
                <a:latin typeface="Arial" panose="020B0604020202020204" pitchFamily="34" charset="0"/>
              </a:rPr>
              <a:t> = 1.0000307) </a:t>
            </a:r>
          </a:p>
          <a:p>
            <a:pPr>
              <a:lnSpc>
                <a:spcPct val="150000"/>
              </a:lnSpc>
              <a:spcBef>
                <a:spcPct val="0"/>
              </a:spcBef>
              <a:buNone/>
            </a:pPr>
            <a:r>
              <a:rPr lang="nb-NO" altLang="nb-NO" sz="1800" dirty="0" err="1">
                <a:latin typeface="Arial" panose="020B0604020202020204" pitchFamily="34" charset="0"/>
              </a:rPr>
              <a:t>Easting</a:t>
            </a:r>
            <a:r>
              <a:rPr lang="nb-NO" altLang="nb-NO" sz="1800" dirty="0">
                <a:latin typeface="Arial" panose="020B0604020202020204" pitchFamily="34" charset="0"/>
              </a:rPr>
              <a:t> =100km – </a:t>
            </a:r>
            <a:r>
              <a:rPr lang="nb-NO" altLang="nb-NO" sz="1800" dirty="0" err="1">
                <a:latin typeface="Arial" panose="020B0604020202020204" pitchFamily="34" charset="0"/>
              </a:rPr>
              <a:t>Scale</a:t>
            </a:r>
            <a:r>
              <a:rPr lang="nb-NO" altLang="nb-NO" sz="1800" dirty="0">
                <a:latin typeface="Arial" panose="020B0604020202020204" pitchFamily="34" charset="0"/>
              </a:rPr>
              <a:t> </a:t>
            </a:r>
            <a:r>
              <a:rPr lang="nb-NO" altLang="nb-NO" sz="1800" dirty="0" err="1">
                <a:latin typeface="Arial" panose="020B0604020202020204" pitchFamily="34" charset="0"/>
              </a:rPr>
              <a:t>correction</a:t>
            </a:r>
            <a:r>
              <a:rPr lang="nb-NO" altLang="nb-NO" sz="1800" dirty="0">
                <a:latin typeface="Arial" panose="020B0604020202020204" pitchFamily="34" charset="0"/>
              </a:rPr>
              <a:t> per km ~ 0,1225m (</a:t>
            </a:r>
            <a:r>
              <a:rPr lang="nb-NO" altLang="nb-NO" sz="1800" dirty="0" err="1">
                <a:latin typeface="Arial" panose="020B0604020202020204" pitchFamily="34" charset="0"/>
              </a:rPr>
              <a:t>Scale</a:t>
            </a:r>
            <a:r>
              <a:rPr lang="nb-NO" altLang="nb-NO" sz="1800" dirty="0">
                <a:latin typeface="Arial" panose="020B0604020202020204" pitchFamily="34" charset="0"/>
              </a:rPr>
              <a:t> = 1.0001228) </a:t>
            </a:r>
          </a:p>
          <a:p>
            <a:pPr>
              <a:lnSpc>
                <a:spcPct val="150000"/>
              </a:lnSpc>
              <a:spcBef>
                <a:spcPct val="0"/>
              </a:spcBef>
              <a:buNone/>
            </a:pPr>
            <a:r>
              <a:rPr lang="nb-NO" altLang="nb-NO" sz="1800" dirty="0" err="1">
                <a:latin typeface="Arial" panose="020B0604020202020204" pitchFamily="34" charset="0"/>
              </a:rPr>
              <a:t>Easting</a:t>
            </a:r>
            <a:r>
              <a:rPr lang="nb-NO" altLang="nb-NO" sz="1800" dirty="0">
                <a:latin typeface="Arial" panose="020B0604020202020204" pitchFamily="34" charset="0"/>
              </a:rPr>
              <a:t> =180km – </a:t>
            </a:r>
            <a:r>
              <a:rPr lang="nb-NO" altLang="nb-NO" sz="1800" dirty="0" err="1">
                <a:latin typeface="Arial" panose="020B0604020202020204" pitchFamily="34" charset="0"/>
              </a:rPr>
              <a:t>Scale</a:t>
            </a:r>
            <a:r>
              <a:rPr lang="nb-NO" altLang="nb-NO" sz="1800" dirty="0">
                <a:latin typeface="Arial" panose="020B0604020202020204" pitchFamily="34" charset="0"/>
              </a:rPr>
              <a:t> </a:t>
            </a:r>
            <a:r>
              <a:rPr lang="nb-NO" altLang="nb-NO" sz="1800" dirty="0" err="1">
                <a:latin typeface="Arial" panose="020B0604020202020204" pitchFamily="34" charset="0"/>
              </a:rPr>
              <a:t>correction</a:t>
            </a:r>
            <a:r>
              <a:rPr lang="nb-NO" altLang="nb-NO" sz="1800" dirty="0">
                <a:latin typeface="Arial" panose="020B0604020202020204" pitchFamily="34" charset="0"/>
              </a:rPr>
              <a:t> per km ~ 0,3980m (</a:t>
            </a:r>
            <a:r>
              <a:rPr lang="nb-NO" altLang="nb-NO" sz="1800" dirty="0" err="1">
                <a:latin typeface="Arial" panose="020B0604020202020204" pitchFamily="34" charset="0"/>
              </a:rPr>
              <a:t>Scale</a:t>
            </a:r>
            <a:r>
              <a:rPr lang="nb-NO" altLang="nb-NO" sz="1800" dirty="0">
                <a:latin typeface="Arial" panose="020B0604020202020204" pitchFamily="34" charset="0"/>
              </a:rPr>
              <a:t> = 1.0003980) </a:t>
            </a:r>
          </a:p>
          <a:p>
            <a:pPr>
              <a:lnSpc>
                <a:spcPct val="150000"/>
              </a:lnSpc>
              <a:spcBef>
                <a:spcPct val="0"/>
              </a:spcBef>
              <a:buNone/>
            </a:pPr>
            <a:r>
              <a:rPr lang="nb-NO" altLang="nb-NO" sz="1800" dirty="0" err="1">
                <a:latin typeface="Arial" panose="020B0604020202020204" pitchFamily="34" charset="0"/>
              </a:rPr>
              <a:t>Easting</a:t>
            </a:r>
            <a:r>
              <a:rPr lang="nb-NO" altLang="nb-NO" sz="1800" dirty="0">
                <a:latin typeface="Arial" panose="020B0604020202020204" pitchFamily="34" charset="0"/>
              </a:rPr>
              <a:t> =330km – </a:t>
            </a:r>
            <a:r>
              <a:rPr lang="nb-NO" altLang="nb-NO" sz="1800" dirty="0" err="1">
                <a:latin typeface="Arial" panose="020B0604020202020204" pitchFamily="34" charset="0"/>
              </a:rPr>
              <a:t>Scale</a:t>
            </a:r>
            <a:r>
              <a:rPr lang="nb-NO" altLang="nb-NO" sz="1800" dirty="0">
                <a:latin typeface="Arial" panose="020B0604020202020204" pitchFamily="34" charset="0"/>
              </a:rPr>
              <a:t> </a:t>
            </a:r>
            <a:r>
              <a:rPr lang="nb-NO" altLang="nb-NO" sz="1800" dirty="0" err="1">
                <a:latin typeface="Arial" panose="020B0604020202020204" pitchFamily="34" charset="0"/>
              </a:rPr>
              <a:t>correction</a:t>
            </a:r>
            <a:r>
              <a:rPr lang="nb-NO" altLang="nb-NO" sz="1800" dirty="0">
                <a:latin typeface="Arial" panose="020B0604020202020204" pitchFamily="34" charset="0"/>
              </a:rPr>
              <a:t> per km ~ 1,3377m (</a:t>
            </a:r>
            <a:r>
              <a:rPr lang="nb-NO" altLang="nb-NO" sz="1800" dirty="0" err="1">
                <a:latin typeface="Arial" panose="020B0604020202020204" pitchFamily="34" charset="0"/>
              </a:rPr>
              <a:t>Scale</a:t>
            </a:r>
            <a:r>
              <a:rPr lang="nb-NO" altLang="nb-NO" sz="1800" dirty="0">
                <a:latin typeface="Arial" panose="020B0604020202020204" pitchFamily="34" charset="0"/>
              </a:rPr>
              <a:t> = 1.0013377) </a:t>
            </a:r>
          </a:p>
          <a:p>
            <a:pPr eaLnBrk="1" hangingPunct="1">
              <a:lnSpc>
                <a:spcPct val="150000"/>
              </a:lnSpc>
              <a:spcBef>
                <a:spcPct val="0"/>
              </a:spcBef>
              <a:buFontTx/>
              <a:buNone/>
            </a:pPr>
            <a:endParaRPr lang="nb-NO" altLang="nb-NO" sz="1800" dirty="0">
              <a:latin typeface="Arial" panose="020B0604020202020204" pitchFamily="34" charset="0"/>
            </a:endParaRPr>
          </a:p>
        </p:txBody>
      </p:sp>
      <p:pic>
        <p:nvPicPr>
          <p:cNvPr id="11880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051" y="3933825"/>
            <a:ext cx="238125"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
          <p:cNvSpPr txBox="1">
            <a:spLocks noChangeArrowheads="1"/>
          </p:cNvSpPr>
          <p:nvPr/>
        </p:nvSpPr>
        <p:spPr bwMode="auto">
          <a:xfrm>
            <a:off x="1443830" y="990640"/>
            <a:ext cx="1458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nb-NO" altLang="nb-NO" sz="1800" dirty="0" err="1" smtClean="0">
                <a:latin typeface="Arial" panose="020B0604020202020204" pitchFamily="34" charset="0"/>
              </a:rPr>
              <a:t>Map</a:t>
            </a:r>
            <a:r>
              <a:rPr lang="nb-NO" altLang="nb-NO" sz="1800" dirty="0" smtClean="0">
                <a:latin typeface="Arial" panose="020B0604020202020204" pitchFamily="34" charset="0"/>
              </a:rPr>
              <a:t> plane</a:t>
            </a:r>
            <a:endParaRPr lang="nn-NO" altLang="nb-NO" sz="1800" dirty="0">
              <a:latin typeface="Arial" panose="020B0604020202020204" pitchFamily="34" charset="0"/>
            </a:endParaRPr>
          </a:p>
        </p:txBody>
      </p:sp>
      <p:sp>
        <p:nvSpPr>
          <p:cNvPr id="18" name="TextBox 18"/>
          <p:cNvSpPr txBox="1">
            <a:spLocks noChangeArrowheads="1"/>
          </p:cNvSpPr>
          <p:nvPr/>
        </p:nvSpPr>
        <p:spPr bwMode="auto">
          <a:xfrm>
            <a:off x="1840706" y="2079626"/>
            <a:ext cx="1223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nb-NO" altLang="nb-NO" sz="1800" dirty="0" err="1" smtClean="0">
                <a:latin typeface="Arial" panose="020B0604020202020204" pitchFamily="34" charset="0"/>
              </a:rPr>
              <a:t>Ellipsoid</a:t>
            </a:r>
            <a:endParaRPr lang="nn-NO" altLang="nb-NO" sz="1800" dirty="0">
              <a:latin typeface="Arial" panose="020B0604020202020204" pitchFamily="34" charset="0"/>
            </a:endParaRPr>
          </a:p>
        </p:txBody>
      </p:sp>
      <p:sp>
        <p:nvSpPr>
          <p:cNvPr id="2" name="TextBox 1"/>
          <p:cNvSpPr txBox="1"/>
          <p:nvPr/>
        </p:nvSpPr>
        <p:spPr>
          <a:xfrm>
            <a:off x="10161802" y="4662667"/>
            <a:ext cx="1838853" cy="2169825"/>
          </a:xfrm>
          <a:prstGeom prst="rect">
            <a:avLst/>
          </a:prstGeom>
          <a:noFill/>
        </p:spPr>
        <p:txBody>
          <a:bodyPr wrap="square" rtlCol="0">
            <a:spAutoFit/>
          </a:bodyPr>
          <a:lstStyle/>
          <a:p>
            <a:pPr>
              <a:lnSpc>
                <a:spcPct val="150000"/>
              </a:lnSpc>
            </a:pPr>
            <a:r>
              <a:rPr lang="en-US" dirty="0" smtClean="0">
                <a:solidFill>
                  <a:srgbClr val="FF0000"/>
                </a:solidFill>
              </a:rPr>
              <a:t>Area: 30x30m</a:t>
            </a:r>
          </a:p>
          <a:p>
            <a:pPr>
              <a:lnSpc>
                <a:spcPct val="150000"/>
              </a:lnSpc>
            </a:pPr>
            <a:r>
              <a:rPr lang="en-US" dirty="0" smtClean="0">
                <a:solidFill>
                  <a:srgbClr val="FF0000"/>
                </a:solidFill>
              </a:rPr>
              <a:t>900,22m</a:t>
            </a:r>
            <a:r>
              <a:rPr lang="en-US" baseline="30000" dirty="0" smtClean="0">
                <a:solidFill>
                  <a:srgbClr val="FF0000"/>
                </a:solidFill>
              </a:rPr>
              <a:t>2</a:t>
            </a:r>
          </a:p>
          <a:p>
            <a:pPr>
              <a:lnSpc>
                <a:spcPct val="150000"/>
              </a:lnSpc>
            </a:pPr>
            <a:endParaRPr lang="en-US" dirty="0">
              <a:solidFill>
                <a:srgbClr val="FF0000"/>
              </a:solidFill>
            </a:endParaRPr>
          </a:p>
          <a:p>
            <a:pPr>
              <a:lnSpc>
                <a:spcPct val="150000"/>
              </a:lnSpc>
            </a:pPr>
            <a:r>
              <a:rPr lang="en-US" dirty="0" smtClean="0">
                <a:solidFill>
                  <a:srgbClr val="FF0000"/>
                </a:solidFill>
              </a:rPr>
              <a:t>902,41m</a:t>
            </a:r>
            <a:r>
              <a:rPr lang="en-US" baseline="30000" dirty="0" smtClean="0">
                <a:solidFill>
                  <a:srgbClr val="FF0000"/>
                </a:solidFill>
              </a:rPr>
              <a:t>2</a:t>
            </a:r>
            <a:endParaRPr lang="en-US" baseline="30000" dirty="0">
              <a:solidFill>
                <a:srgbClr val="FF0000"/>
              </a:solidFill>
            </a:endParaRPr>
          </a:p>
          <a:p>
            <a:pPr>
              <a:lnSpc>
                <a:spcPct val="150000"/>
              </a:lnSpc>
            </a:pPr>
            <a:endParaRPr lang="nn-NO" dirty="0"/>
          </a:p>
        </p:txBody>
      </p:sp>
      <p:sp>
        <p:nvSpPr>
          <p:cNvPr id="20" name="TextBox 19"/>
          <p:cNvSpPr txBox="1"/>
          <p:nvPr/>
        </p:nvSpPr>
        <p:spPr>
          <a:xfrm>
            <a:off x="993830" y="3721101"/>
            <a:ext cx="1355617" cy="369332"/>
          </a:xfrm>
          <a:prstGeom prst="rect">
            <a:avLst/>
          </a:prstGeom>
          <a:noFill/>
        </p:spPr>
        <p:txBody>
          <a:bodyPr wrap="square" rtlCol="0">
            <a:spAutoFit/>
          </a:bodyPr>
          <a:lstStyle/>
          <a:p>
            <a:r>
              <a:rPr lang="nb-NO" dirty="0" smtClean="0">
                <a:solidFill>
                  <a:srgbClr val="FF0000"/>
                </a:solidFill>
              </a:rPr>
              <a:t>Y = </a:t>
            </a:r>
            <a:r>
              <a:rPr lang="nb-NO" dirty="0" err="1" smtClean="0">
                <a:solidFill>
                  <a:srgbClr val="FF0000"/>
                </a:solidFill>
              </a:rPr>
              <a:t>Easting</a:t>
            </a:r>
            <a:endParaRPr lang="en-US" dirty="0">
              <a:solidFill>
                <a:srgbClr val="FF0000"/>
              </a:solidFill>
            </a:endParaRPr>
          </a:p>
        </p:txBody>
      </p:sp>
    </p:spTree>
    <p:extLst>
      <p:ext uri="{BB962C8B-B14F-4D97-AF65-F5344CB8AC3E}">
        <p14:creationId xmlns:p14="http://schemas.microsoft.com/office/powerpoint/2010/main" val="40818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965450" y="1201738"/>
            <a:ext cx="6237288" cy="1263650"/>
          </a:xfrm>
          <a:custGeom>
            <a:avLst/>
            <a:gdLst>
              <a:gd name="connsiteX0" fmla="*/ 0 w 6237081"/>
              <a:gd name="connsiteY0" fmla="*/ 1123373 h 1262520"/>
              <a:gd name="connsiteX1" fmla="*/ 586409 w 6237081"/>
              <a:gd name="connsiteY1" fmla="*/ 636355 h 1262520"/>
              <a:gd name="connsiteX2" fmla="*/ 1401417 w 6237081"/>
              <a:gd name="connsiteY2" fmla="*/ 258668 h 1262520"/>
              <a:gd name="connsiteX3" fmla="*/ 2206487 w 6237081"/>
              <a:gd name="connsiteY3" fmla="*/ 69825 h 1262520"/>
              <a:gd name="connsiteX4" fmla="*/ 3170583 w 6237081"/>
              <a:gd name="connsiteY4" fmla="*/ 251 h 1262520"/>
              <a:gd name="connsiteX5" fmla="*/ 4154556 w 6237081"/>
              <a:gd name="connsiteY5" fmla="*/ 89703 h 1262520"/>
              <a:gd name="connsiteX6" fmla="*/ 5208104 w 6237081"/>
              <a:gd name="connsiteY6" fmla="*/ 417694 h 1262520"/>
              <a:gd name="connsiteX7" fmla="*/ 6082748 w 6237081"/>
              <a:gd name="connsiteY7" fmla="*/ 1004103 h 1262520"/>
              <a:gd name="connsiteX8" fmla="*/ 6231835 w 6237081"/>
              <a:gd name="connsiteY8" fmla="*/ 1262520 h 126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7081" h="1262520">
                <a:moveTo>
                  <a:pt x="0" y="1123373"/>
                </a:moveTo>
                <a:cubicBezTo>
                  <a:pt x="176420" y="951922"/>
                  <a:pt x="352840" y="780472"/>
                  <a:pt x="586409" y="636355"/>
                </a:cubicBezTo>
                <a:cubicBezTo>
                  <a:pt x="819979" y="492237"/>
                  <a:pt x="1131404" y="353090"/>
                  <a:pt x="1401417" y="258668"/>
                </a:cubicBezTo>
                <a:cubicBezTo>
                  <a:pt x="1671430" y="164246"/>
                  <a:pt x="1911626" y="112894"/>
                  <a:pt x="2206487" y="69825"/>
                </a:cubicBezTo>
                <a:cubicBezTo>
                  <a:pt x="2501348" y="26756"/>
                  <a:pt x="2845905" y="-3062"/>
                  <a:pt x="3170583" y="251"/>
                </a:cubicBezTo>
                <a:cubicBezTo>
                  <a:pt x="3495261" y="3564"/>
                  <a:pt x="3814969" y="20129"/>
                  <a:pt x="4154556" y="89703"/>
                </a:cubicBezTo>
                <a:cubicBezTo>
                  <a:pt x="4494143" y="159277"/>
                  <a:pt x="4886739" y="265294"/>
                  <a:pt x="5208104" y="417694"/>
                </a:cubicBezTo>
                <a:cubicBezTo>
                  <a:pt x="5529469" y="570094"/>
                  <a:pt x="5912126" y="863299"/>
                  <a:pt x="6082748" y="1004103"/>
                </a:cubicBezTo>
                <a:cubicBezTo>
                  <a:pt x="6253370" y="1144907"/>
                  <a:pt x="6242602" y="1203713"/>
                  <a:pt x="6231835" y="12625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a:p>
        </p:txBody>
      </p:sp>
      <p:cxnSp>
        <p:nvCxnSpPr>
          <p:cNvPr id="6" name="Straight Connector 5"/>
          <p:cNvCxnSpPr/>
          <p:nvPr/>
        </p:nvCxnSpPr>
        <p:spPr>
          <a:xfrm>
            <a:off x="2782888" y="1377950"/>
            <a:ext cx="65532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083300" y="765175"/>
            <a:ext cx="0" cy="43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2885" name="TextBox 8"/>
          <p:cNvSpPr txBox="1">
            <a:spLocks noChangeArrowheads="1"/>
          </p:cNvSpPr>
          <p:nvPr/>
        </p:nvSpPr>
        <p:spPr bwMode="auto">
          <a:xfrm>
            <a:off x="1984375" y="47625"/>
            <a:ext cx="82883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000" dirty="0">
                <a:latin typeface="Arial" panose="020B0604020202020204" pitchFamily="34" charset="0"/>
              </a:rPr>
              <a:t>UTM – </a:t>
            </a:r>
            <a:r>
              <a:rPr lang="nb-NO" altLang="nb-NO" sz="2000" dirty="0" err="1" smtClean="0">
                <a:latin typeface="Arial" panose="020B0604020202020204" pitchFamily="34" charset="0"/>
              </a:rPr>
              <a:t>projection</a:t>
            </a:r>
            <a:r>
              <a:rPr lang="nb-NO" altLang="nb-NO" sz="2000" dirty="0">
                <a:latin typeface="Arial" panose="020B0604020202020204" pitchFamily="34" charset="0"/>
              </a:rPr>
              <a:t>: </a:t>
            </a:r>
            <a:r>
              <a:rPr lang="nb-NO" altLang="nb-NO" sz="2000" dirty="0" err="1" smtClean="0">
                <a:latin typeface="Arial" panose="020B0604020202020204" pitchFamily="34" charset="0"/>
              </a:rPr>
              <a:t>Secant</a:t>
            </a:r>
            <a:r>
              <a:rPr lang="nb-NO" altLang="nb-NO" sz="2000" dirty="0" smtClean="0">
                <a:latin typeface="Arial" panose="020B0604020202020204" pitchFamily="34" charset="0"/>
              </a:rPr>
              <a:t> </a:t>
            </a:r>
            <a:r>
              <a:rPr lang="nb-NO" altLang="nb-NO" sz="2000" dirty="0">
                <a:latin typeface="Arial" panose="020B0604020202020204" pitchFamily="34" charset="0"/>
              </a:rPr>
              <a:t>– </a:t>
            </a:r>
            <a:r>
              <a:rPr lang="nb-NO" altLang="nb-NO" sz="2000" dirty="0" err="1" smtClean="0">
                <a:latin typeface="Arial" panose="020B0604020202020204" pitchFamily="34" charset="0"/>
              </a:rPr>
              <a:t>scale</a:t>
            </a:r>
            <a:r>
              <a:rPr lang="nb-NO" altLang="nb-NO" sz="2000" dirty="0" smtClean="0">
                <a:latin typeface="Arial" panose="020B0604020202020204" pitchFamily="34" charset="0"/>
              </a:rPr>
              <a:t> </a:t>
            </a:r>
            <a:r>
              <a:rPr lang="nb-NO" altLang="nb-NO" sz="2000" dirty="0">
                <a:latin typeface="Arial" panose="020B0604020202020204" pitchFamily="34" charset="0"/>
              </a:rPr>
              <a:t>= 0,9996 for </a:t>
            </a:r>
            <a:r>
              <a:rPr lang="nb-NO" altLang="nb-NO" sz="2000" dirty="0" err="1" smtClean="0">
                <a:latin typeface="Arial" panose="020B0604020202020204" pitchFamily="34" charset="0"/>
              </a:rPr>
              <a:t>central</a:t>
            </a:r>
            <a:r>
              <a:rPr lang="nb-NO" altLang="nb-NO" sz="2000" dirty="0" smtClean="0">
                <a:latin typeface="Arial" panose="020B0604020202020204" pitchFamily="34" charset="0"/>
              </a:rPr>
              <a:t> meridian</a:t>
            </a:r>
            <a:endParaRPr lang="nb-NO" altLang="nb-NO" sz="2000" baseline="-25000" dirty="0">
              <a:latin typeface="Arial" panose="020B0604020202020204" pitchFamily="34" charset="0"/>
            </a:endParaRPr>
          </a:p>
        </p:txBody>
      </p:sp>
      <p:cxnSp>
        <p:nvCxnSpPr>
          <p:cNvPr id="11" name="Straight Arrow Connector 10"/>
          <p:cNvCxnSpPr/>
          <p:nvPr/>
        </p:nvCxnSpPr>
        <p:spPr>
          <a:xfrm flipH="1">
            <a:off x="6286501" y="1196975"/>
            <a:ext cx="4763" cy="1730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548438" y="1201739"/>
            <a:ext cx="0" cy="149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716838" y="1350964"/>
            <a:ext cx="0" cy="776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2889" name="TextBox 18"/>
          <p:cNvSpPr txBox="1">
            <a:spLocks noChangeArrowheads="1"/>
          </p:cNvSpPr>
          <p:nvPr/>
        </p:nvSpPr>
        <p:spPr bwMode="auto">
          <a:xfrm>
            <a:off x="6151563" y="827089"/>
            <a:ext cx="792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a:latin typeface="Arial" panose="020B0604020202020204" pitchFamily="34" charset="0"/>
              </a:rPr>
              <a:t>10km</a:t>
            </a:r>
          </a:p>
        </p:txBody>
      </p:sp>
      <p:sp>
        <p:nvSpPr>
          <p:cNvPr id="122890" name="TextBox 19"/>
          <p:cNvSpPr txBox="1">
            <a:spLocks noChangeArrowheads="1"/>
          </p:cNvSpPr>
          <p:nvPr/>
        </p:nvSpPr>
        <p:spPr bwMode="auto">
          <a:xfrm>
            <a:off x="6319838" y="1392239"/>
            <a:ext cx="792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a:latin typeface="Arial" panose="020B0604020202020204" pitchFamily="34" charset="0"/>
              </a:rPr>
              <a:t>50km</a:t>
            </a:r>
          </a:p>
        </p:txBody>
      </p:sp>
      <p:sp>
        <p:nvSpPr>
          <p:cNvPr id="122891" name="TextBox 20"/>
          <p:cNvSpPr txBox="1">
            <a:spLocks noChangeArrowheads="1"/>
          </p:cNvSpPr>
          <p:nvPr/>
        </p:nvSpPr>
        <p:spPr bwMode="auto">
          <a:xfrm>
            <a:off x="7412039" y="2119314"/>
            <a:ext cx="1042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a:latin typeface="Arial" panose="020B0604020202020204" pitchFamily="34" charset="0"/>
              </a:rPr>
              <a:t>200km</a:t>
            </a:r>
          </a:p>
        </p:txBody>
      </p:sp>
      <p:sp>
        <p:nvSpPr>
          <p:cNvPr id="156684" name="TextBox 21"/>
          <p:cNvSpPr txBox="1">
            <a:spLocks noChangeArrowheads="1"/>
          </p:cNvSpPr>
          <p:nvPr/>
        </p:nvSpPr>
        <p:spPr bwMode="auto">
          <a:xfrm>
            <a:off x="794718" y="2392316"/>
            <a:ext cx="58696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000" b="1" dirty="0" err="1">
                <a:latin typeface="Arial" panose="020B0604020202020204" pitchFamily="34" charset="0"/>
              </a:rPr>
              <a:t>Distance</a:t>
            </a:r>
            <a:r>
              <a:rPr lang="nb-NO" altLang="nb-NO" sz="2000" b="1" dirty="0">
                <a:latin typeface="Arial" panose="020B0604020202020204" pitchFamily="34" charset="0"/>
              </a:rPr>
              <a:t> </a:t>
            </a:r>
            <a:r>
              <a:rPr lang="nb-NO" altLang="nb-NO" sz="2000" b="1" dirty="0" err="1">
                <a:latin typeface="Arial" panose="020B0604020202020204" pitchFamily="34" charset="0"/>
              </a:rPr>
              <a:t>correction</a:t>
            </a:r>
            <a:r>
              <a:rPr lang="nb-NO" altLang="nb-NO" sz="2000" b="1" dirty="0">
                <a:latin typeface="Arial" panose="020B0604020202020204" pitchFamily="34" charset="0"/>
              </a:rPr>
              <a:t> </a:t>
            </a:r>
            <a:r>
              <a:rPr lang="nb-NO" altLang="nb-NO" sz="2000" b="1" dirty="0" smtClean="0">
                <a:latin typeface="Arial" panose="020B0604020202020204" pitchFamily="34" charset="0"/>
              </a:rPr>
              <a:t>– </a:t>
            </a:r>
            <a:r>
              <a:rPr lang="nb-NO" altLang="nb-NO" sz="2000" b="1" dirty="0" err="1" smtClean="0">
                <a:latin typeface="Arial" panose="020B0604020202020204" pitchFamily="34" charset="0"/>
              </a:rPr>
              <a:t>map</a:t>
            </a:r>
            <a:r>
              <a:rPr lang="nb-NO" altLang="nb-NO" sz="2000" b="1" dirty="0" smtClean="0">
                <a:latin typeface="Arial" panose="020B0604020202020204" pitchFamily="34" charset="0"/>
              </a:rPr>
              <a:t> </a:t>
            </a:r>
            <a:r>
              <a:rPr lang="nb-NO" altLang="nb-NO" sz="2000" b="1" dirty="0" err="1" smtClean="0">
                <a:latin typeface="Arial" panose="020B0604020202020204" pitchFamily="34" charset="0"/>
              </a:rPr>
              <a:t>proj</a:t>
            </a:r>
            <a:r>
              <a:rPr lang="nb-NO" altLang="nb-NO" sz="2000" b="1" dirty="0">
                <a:latin typeface="Arial" panose="020B0604020202020204" pitchFamily="34" charset="0"/>
              </a:rPr>
              <a:t>. </a:t>
            </a:r>
            <a:r>
              <a:rPr lang="nb-NO" altLang="nb-NO" sz="2000" b="1" dirty="0" err="1" smtClean="0">
                <a:latin typeface="Arial" panose="020B0604020202020204" pitchFamily="34" charset="0"/>
              </a:rPr>
              <a:t>scale</a:t>
            </a:r>
            <a:r>
              <a:rPr lang="nb-NO" altLang="nb-NO" sz="2000" b="1" dirty="0" smtClean="0">
                <a:latin typeface="Arial" panose="020B0604020202020204" pitchFamily="34" charset="0"/>
              </a:rPr>
              <a:t> </a:t>
            </a:r>
            <a:r>
              <a:rPr lang="nb-NO" altLang="nb-NO" sz="2000" b="1" dirty="0" err="1" smtClean="0">
                <a:latin typeface="Arial" panose="020B0604020202020204" pitchFamily="34" charset="0"/>
              </a:rPr>
              <a:t>error</a:t>
            </a:r>
            <a:r>
              <a:rPr lang="nb-NO" altLang="nb-NO" sz="2000" b="1" dirty="0" smtClean="0">
                <a:latin typeface="Arial" panose="020B0604020202020204" pitchFamily="34" charset="0"/>
              </a:rPr>
              <a:t>: </a:t>
            </a:r>
            <a:endParaRPr lang="nb-NO" altLang="nb-NO" sz="2000" b="1" dirty="0">
              <a:latin typeface="Arial" panose="020B0604020202020204" pitchFamily="34" charset="0"/>
            </a:endParaRPr>
          </a:p>
        </p:txBody>
      </p:sp>
      <p:sp>
        <p:nvSpPr>
          <p:cNvPr id="156685" name="TextBox 23"/>
          <p:cNvSpPr txBox="1">
            <a:spLocks noChangeArrowheads="1"/>
          </p:cNvSpPr>
          <p:nvPr/>
        </p:nvSpPr>
        <p:spPr bwMode="auto">
          <a:xfrm>
            <a:off x="2452688" y="4221164"/>
            <a:ext cx="7675562"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150000"/>
              </a:lnSpc>
              <a:spcBef>
                <a:spcPct val="0"/>
              </a:spcBef>
              <a:buFontTx/>
              <a:buNone/>
            </a:pPr>
            <a:r>
              <a:rPr lang="nb-NO" altLang="nb-NO" sz="1800" dirty="0">
                <a:latin typeface="Arial" panose="020B0604020202020204" pitchFamily="34" charset="0"/>
              </a:rPr>
              <a:t>Y=  10km – </a:t>
            </a:r>
            <a:r>
              <a:rPr lang="nb-NO" altLang="nb-NO" sz="1800" dirty="0" err="1" smtClean="0">
                <a:latin typeface="Arial" panose="020B0604020202020204" pitchFamily="34" charset="0"/>
              </a:rPr>
              <a:t>Scale</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correction</a:t>
            </a:r>
            <a:r>
              <a:rPr lang="nb-NO" altLang="nb-NO" sz="1800" dirty="0" smtClean="0">
                <a:latin typeface="Arial" panose="020B0604020202020204" pitchFamily="34" charset="0"/>
              </a:rPr>
              <a:t> </a:t>
            </a:r>
            <a:r>
              <a:rPr lang="nb-NO" altLang="nb-NO" sz="1800" dirty="0">
                <a:latin typeface="Arial" panose="020B0604020202020204" pitchFamily="34" charset="0"/>
              </a:rPr>
              <a:t>per km ~ 0,0012m (</a:t>
            </a:r>
            <a:r>
              <a:rPr lang="nb-NO" altLang="nb-NO" sz="1800" dirty="0" err="1">
                <a:latin typeface="Arial" panose="020B0604020202020204" pitchFamily="34" charset="0"/>
              </a:rPr>
              <a:t>Scale</a:t>
            </a:r>
            <a:r>
              <a:rPr lang="nb-NO" altLang="nb-NO" sz="1800" dirty="0">
                <a:latin typeface="Arial" panose="020B0604020202020204" pitchFamily="34" charset="0"/>
              </a:rPr>
              <a:t> =0.9996012) </a:t>
            </a:r>
          </a:p>
          <a:p>
            <a:pPr eaLnBrk="1" hangingPunct="1">
              <a:lnSpc>
                <a:spcPct val="150000"/>
              </a:lnSpc>
              <a:spcBef>
                <a:spcPct val="0"/>
              </a:spcBef>
              <a:buFontTx/>
              <a:buNone/>
            </a:pPr>
            <a:r>
              <a:rPr lang="nb-NO" altLang="nb-NO" sz="1800" dirty="0">
                <a:latin typeface="Arial" panose="020B0604020202020204" pitchFamily="34" charset="0"/>
              </a:rPr>
              <a:t>Y=  50km – </a:t>
            </a:r>
            <a:r>
              <a:rPr lang="nb-NO" altLang="nb-NO" sz="1800" dirty="0" err="1">
                <a:latin typeface="Arial" panose="020B0604020202020204" pitchFamily="34" charset="0"/>
              </a:rPr>
              <a:t>Scale</a:t>
            </a:r>
            <a:r>
              <a:rPr lang="nb-NO" altLang="nb-NO" sz="1800" dirty="0">
                <a:latin typeface="Arial" panose="020B0604020202020204" pitchFamily="34" charset="0"/>
              </a:rPr>
              <a:t> </a:t>
            </a:r>
            <a:r>
              <a:rPr lang="nb-NO" altLang="nb-NO" sz="1800" dirty="0" err="1">
                <a:latin typeface="Arial" panose="020B0604020202020204" pitchFamily="34" charset="0"/>
              </a:rPr>
              <a:t>correction</a:t>
            </a:r>
            <a:r>
              <a:rPr lang="nb-NO" altLang="nb-NO" sz="1800" dirty="0">
                <a:latin typeface="Arial" panose="020B0604020202020204" pitchFamily="34" charset="0"/>
              </a:rPr>
              <a:t> per km ~ 0,0307m (</a:t>
            </a:r>
            <a:r>
              <a:rPr lang="nb-NO" altLang="nb-NO" sz="1800" dirty="0" err="1">
                <a:latin typeface="Arial" panose="020B0604020202020204" pitchFamily="34" charset="0"/>
              </a:rPr>
              <a:t>Scale</a:t>
            </a:r>
            <a:r>
              <a:rPr lang="nb-NO" altLang="nb-NO" sz="1800" dirty="0">
                <a:latin typeface="Arial" panose="020B0604020202020204" pitchFamily="34" charset="0"/>
              </a:rPr>
              <a:t> = 0.9996307) </a:t>
            </a:r>
          </a:p>
          <a:p>
            <a:pPr eaLnBrk="1" hangingPunct="1">
              <a:lnSpc>
                <a:spcPct val="150000"/>
              </a:lnSpc>
              <a:spcBef>
                <a:spcPct val="0"/>
              </a:spcBef>
              <a:buFontTx/>
              <a:buNone/>
            </a:pPr>
            <a:r>
              <a:rPr lang="nb-NO" altLang="nb-NO" sz="1800" dirty="0">
                <a:latin typeface="Arial" panose="020B0604020202020204" pitchFamily="34" charset="0"/>
              </a:rPr>
              <a:t>Y=100km – </a:t>
            </a:r>
            <a:r>
              <a:rPr lang="nb-NO" altLang="nb-NO" sz="1800" dirty="0" err="1">
                <a:latin typeface="Arial" panose="020B0604020202020204" pitchFamily="34" charset="0"/>
              </a:rPr>
              <a:t>Scale</a:t>
            </a:r>
            <a:r>
              <a:rPr lang="nb-NO" altLang="nb-NO" sz="1800" dirty="0">
                <a:latin typeface="Arial" panose="020B0604020202020204" pitchFamily="34" charset="0"/>
              </a:rPr>
              <a:t> </a:t>
            </a:r>
            <a:r>
              <a:rPr lang="nb-NO" altLang="nb-NO" sz="1800" dirty="0" err="1">
                <a:latin typeface="Arial" panose="020B0604020202020204" pitchFamily="34" charset="0"/>
              </a:rPr>
              <a:t>correction</a:t>
            </a:r>
            <a:r>
              <a:rPr lang="nb-NO" altLang="nb-NO" sz="1800" dirty="0">
                <a:latin typeface="Arial" panose="020B0604020202020204" pitchFamily="34" charset="0"/>
              </a:rPr>
              <a:t> per km ~ 0,1228m (</a:t>
            </a:r>
            <a:r>
              <a:rPr lang="nb-NO" altLang="nb-NO" sz="1800" dirty="0" err="1">
                <a:latin typeface="Arial" panose="020B0604020202020204" pitchFamily="34" charset="0"/>
              </a:rPr>
              <a:t>Scale</a:t>
            </a:r>
            <a:r>
              <a:rPr lang="nb-NO" altLang="nb-NO" sz="1800" dirty="0">
                <a:latin typeface="Arial" panose="020B0604020202020204" pitchFamily="34" charset="0"/>
              </a:rPr>
              <a:t> = 0.9997228) </a:t>
            </a:r>
          </a:p>
          <a:p>
            <a:pPr eaLnBrk="1" hangingPunct="1">
              <a:lnSpc>
                <a:spcPct val="150000"/>
              </a:lnSpc>
              <a:spcBef>
                <a:spcPct val="0"/>
              </a:spcBef>
              <a:buFontTx/>
              <a:buNone/>
            </a:pPr>
            <a:r>
              <a:rPr lang="nb-NO" altLang="nb-NO" sz="1800" dirty="0">
                <a:latin typeface="Arial" panose="020B0604020202020204" pitchFamily="34" charset="0"/>
              </a:rPr>
              <a:t>Y=180km – </a:t>
            </a:r>
            <a:r>
              <a:rPr lang="nb-NO" altLang="nb-NO" sz="1800" dirty="0" err="1">
                <a:latin typeface="Arial" panose="020B0604020202020204" pitchFamily="34" charset="0"/>
              </a:rPr>
              <a:t>Scale</a:t>
            </a:r>
            <a:r>
              <a:rPr lang="nb-NO" altLang="nb-NO" sz="1800" dirty="0">
                <a:latin typeface="Arial" panose="020B0604020202020204" pitchFamily="34" charset="0"/>
              </a:rPr>
              <a:t> </a:t>
            </a:r>
            <a:r>
              <a:rPr lang="nb-NO" altLang="nb-NO" sz="1800" dirty="0" err="1">
                <a:latin typeface="Arial" panose="020B0604020202020204" pitchFamily="34" charset="0"/>
              </a:rPr>
              <a:t>correction</a:t>
            </a:r>
            <a:r>
              <a:rPr lang="nb-NO" altLang="nb-NO" sz="1800" dirty="0">
                <a:latin typeface="Arial" panose="020B0604020202020204" pitchFamily="34" charset="0"/>
              </a:rPr>
              <a:t> per km ~ 0,3980m (</a:t>
            </a:r>
            <a:r>
              <a:rPr lang="nb-NO" altLang="nb-NO" sz="1800" dirty="0" err="1">
                <a:latin typeface="Arial" panose="020B0604020202020204" pitchFamily="34" charset="0"/>
              </a:rPr>
              <a:t>Scale</a:t>
            </a:r>
            <a:r>
              <a:rPr lang="nb-NO" altLang="nb-NO" sz="1800" dirty="0">
                <a:latin typeface="Arial" panose="020B0604020202020204" pitchFamily="34" charset="0"/>
              </a:rPr>
              <a:t> = 0.9999980) </a:t>
            </a:r>
          </a:p>
          <a:p>
            <a:pPr eaLnBrk="1" hangingPunct="1">
              <a:lnSpc>
                <a:spcPct val="150000"/>
              </a:lnSpc>
              <a:spcBef>
                <a:spcPct val="0"/>
              </a:spcBef>
              <a:buFontTx/>
              <a:buNone/>
            </a:pPr>
            <a:r>
              <a:rPr lang="nb-NO" altLang="nb-NO" sz="1800" dirty="0">
                <a:latin typeface="Arial" panose="020B0604020202020204" pitchFamily="34" charset="0"/>
              </a:rPr>
              <a:t>Y=330km – </a:t>
            </a:r>
            <a:r>
              <a:rPr lang="nb-NO" altLang="nb-NO" sz="1800" dirty="0" err="1">
                <a:latin typeface="Arial" panose="020B0604020202020204" pitchFamily="34" charset="0"/>
              </a:rPr>
              <a:t>Scale</a:t>
            </a:r>
            <a:r>
              <a:rPr lang="nb-NO" altLang="nb-NO" sz="1800" dirty="0">
                <a:latin typeface="Arial" panose="020B0604020202020204" pitchFamily="34" charset="0"/>
              </a:rPr>
              <a:t> </a:t>
            </a:r>
            <a:r>
              <a:rPr lang="nb-NO" altLang="nb-NO" sz="1800" dirty="0" err="1">
                <a:latin typeface="Arial" panose="020B0604020202020204" pitchFamily="34" charset="0"/>
              </a:rPr>
              <a:t>correction</a:t>
            </a:r>
            <a:r>
              <a:rPr lang="nb-NO" altLang="nb-NO" sz="1800" dirty="0">
                <a:latin typeface="Arial" panose="020B0604020202020204" pitchFamily="34" charset="0"/>
              </a:rPr>
              <a:t> per km ~ 1,3377m (</a:t>
            </a:r>
            <a:r>
              <a:rPr lang="nb-NO" altLang="nb-NO" sz="1800" dirty="0" err="1">
                <a:latin typeface="Arial" panose="020B0604020202020204" pitchFamily="34" charset="0"/>
              </a:rPr>
              <a:t>Scale</a:t>
            </a:r>
            <a:r>
              <a:rPr lang="nb-NO" altLang="nb-NO" sz="1800" dirty="0">
                <a:latin typeface="Arial" panose="020B0604020202020204" pitchFamily="34" charset="0"/>
              </a:rPr>
              <a:t> = 1.0009377) </a:t>
            </a:r>
          </a:p>
          <a:p>
            <a:pPr eaLnBrk="1" hangingPunct="1">
              <a:lnSpc>
                <a:spcPct val="150000"/>
              </a:lnSpc>
              <a:spcBef>
                <a:spcPct val="0"/>
              </a:spcBef>
              <a:buFontTx/>
              <a:buNone/>
            </a:pPr>
            <a:endParaRPr lang="nb-NO" altLang="nb-NO" sz="1800" dirty="0">
              <a:latin typeface="Arial" panose="020B0604020202020204" pitchFamily="34" charset="0"/>
            </a:endParaRPr>
          </a:p>
        </p:txBody>
      </p:sp>
      <p:pic>
        <p:nvPicPr>
          <p:cNvPr id="15668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6625" y="2781300"/>
            <a:ext cx="4705350"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66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263" y="3500439"/>
            <a:ext cx="4362450"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6689" name="TextBox 16"/>
          <p:cNvSpPr txBox="1">
            <a:spLocks noChangeArrowheads="1"/>
          </p:cNvSpPr>
          <p:nvPr/>
        </p:nvSpPr>
        <p:spPr bwMode="auto">
          <a:xfrm>
            <a:off x="1847529" y="3536316"/>
            <a:ext cx="35636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dirty="0" err="1" smtClean="0">
                <a:latin typeface="Arial" panose="020B0604020202020204" pitchFamily="34" charset="0"/>
              </a:rPr>
              <a:t>where</a:t>
            </a:r>
            <a:r>
              <a:rPr lang="nb-NO" altLang="nb-NO" sz="1800" dirty="0" smtClean="0">
                <a:latin typeface="Arial" panose="020B0604020202020204" pitchFamily="34" charset="0"/>
              </a:rPr>
              <a:t> </a:t>
            </a:r>
            <a:r>
              <a:rPr lang="nb-NO" altLang="nb-NO" sz="1800" dirty="0">
                <a:latin typeface="Arial" panose="020B0604020202020204" pitchFamily="34" charset="0"/>
              </a:rPr>
              <a:t>E’ = (E – 500000)/0,9996 </a:t>
            </a:r>
          </a:p>
        </p:txBody>
      </p:sp>
      <p:sp>
        <p:nvSpPr>
          <p:cNvPr id="122898" name="TextBox 1"/>
          <p:cNvSpPr txBox="1">
            <a:spLocks noChangeArrowheads="1"/>
          </p:cNvSpPr>
          <p:nvPr/>
        </p:nvSpPr>
        <p:spPr bwMode="auto">
          <a:xfrm>
            <a:off x="2206626" y="1022350"/>
            <a:ext cx="14589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nb-NO" altLang="nb-NO" sz="1800" dirty="0" err="1" smtClean="0">
                <a:latin typeface="Arial" panose="020B0604020202020204" pitchFamily="34" charset="0"/>
              </a:rPr>
              <a:t>Map</a:t>
            </a:r>
            <a:r>
              <a:rPr lang="nb-NO" altLang="nb-NO" sz="1800" dirty="0" smtClean="0">
                <a:latin typeface="Arial" panose="020B0604020202020204" pitchFamily="34" charset="0"/>
              </a:rPr>
              <a:t> plane</a:t>
            </a:r>
            <a:endParaRPr lang="nn-NO" altLang="nb-NO" sz="1800" dirty="0">
              <a:latin typeface="Arial" panose="020B0604020202020204" pitchFamily="34" charset="0"/>
            </a:endParaRPr>
          </a:p>
        </p:txBody>
      </p:sp>
      <p:sp>
        <p:nvSpPr>
          <p:cNvPr id="122899" name="TextBox 18"/>
          <p:cNvSpPr txBox="1">
            <a:spLocks noChangeArrowheads="1"/>
          </p:cNvSpPr>
          <p:nvPr/>
        </p:nvSpPr>
        <p:spPr bwMode="auto">
          <a:xfrm>
            <a:off x="2444751" y="1649413"/>
            <a:ext cx="1223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nb-NO" altLang="nb-NO" sz="1800" dirty="0" err="1" smtClean="0">
                <a:latin typeface="Arial" panose="020B0604020202020204" pitchFamily="34" charset="0"/>
              </a:rPr>
              <a:t>Ellipsoid</a:t>
            </a:r>
            <a:endParaRPr lang="nn-NO" altLang="nb-NO" sz="1800" dirty="0">
              <a:latin typeface="Arial" panose="020B0604020202020204" pitchFamily="34" charset="0"/>
            </a:endParaRPr>
          </a:p>
        </p:txBody>
      </p:sp>
      <p:cxnSp>
        <p:nvCxnSpPr>
          <p:cNvPr id="19" name="Straight Connector 18"/>
          <p:cNvCxnSpPr/>
          <p:nvPr/>
        </p:nvCxnSpPr>
        <p:spPr>
          <a:xfrm>
            <a:off x="8336122" y="1698634"/>
            <a:ext cx="352166" cy="21378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382002" y="1385888"/>
            <a:ext cx="50323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8489951" y="1454150"/>
            <a:ext cx="10795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21800" y="1392238"/>
            <a:ext cx="353887"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421800" y="1216764"/>
            <a:ext cx="383533" cy="1991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831967" y="526115"/>
            <a:ext cx="743105" cy="369332"/>
          </a:xfrm>
          <a:prstGeom prst="rect">
            <a:avLst/>
          </a:prstGeom>
          <a:noFill/>
        </p:spPr>
        <p:txBody>
          <a:bodyPr wrap="square" rtlCol="0">
            <a:spAutoFit/>
          </a:bodyPr>
          <a:lstStyle/>
          <a:p>
            <a:r>
              <a:rPr lang="en-US" dirty="0" smtClean="0"/>
              <a:t>CM</a:t>
            </a:r>
            <a:endParaRPr lang="nn-NO" dirty="0"/>
          </a:p>
        </p:txBody>
      </p:sp>
      <p:sp>
        <p:nvSpPr>
          <p:cNvPr id="25" name="TextBox 24"/>
          <p:cNvSpPr txBox="1"/>
          <p:nvPr/>
        </p:nvSpPr>
        <p:spPr>
          <a:xfrm>
            <a:off x="5352895" y="808680"/>
            <a:ext cx="743105" cy="369332"/>
          </a:xfrm>
          <a:prstGeom prst="rect">
            <a:avLst/>
          </a:prstGeom>
          <a:noFill/>
        </p:spPr>
        <p:txBody>
          <a:bodyPr wrap="square" rtlCol="0">
            <a:spAutoFit/>
          </a:bodyPr>
          <a:lstStyle/>
          <a:p>
            <a:r>
              <a:rPr lang="en-US" dirty="0" smtClean="0"/>
              <a:t>S</a:t>
            </a:r>
            <a:r>
              <a:rPr lang="nb-NO" altLang="nb-NO" baseline="-25000" dirty="0" err="1" smtClean="0"/>
              <a:t>sf</a:t>
            </a:r>
            <a:endParaRPr lang="nn-NO" dirty="0"/>
          </a:p>
        </p:txBody>
      </p:sp>
      <p:sp>
        <p:nvSpPr>
          <p:cNvPr id="26" name="TextBox 25"/>
          <p:cNvSpPr txBox="1"/>
          <p:nvPr/>
        </p:nvSpPr>
        <p:spPr>
          <a:xfrm>
            <a:off x="5408458" y="1404937"/>
            <a:ext cx="743105" cy="369332"/>
          </a:xfrm>
          <a:prstGeom prst="rect">
            <a:avLst/>
          </a:prstGeom>
          <a:noFill/>
        </p:spPr>
        <p:txBody>
          <a:bodyPr wrap="square" rtlCol="0">
            <a:spAutoFit/>
          </a:bodyPr>
          <a:lstStyle/>
          <a:p>
            <a:r>
              <a:rPr lang="en-US" dirty="0" smtClean="0"/>
              <a:t>S</a:t>
            </a:r>
            <a:endParaRPr lang="nn-NO" dirty="0"/>
          </a:p>
        </p:txBody>
      </p:sp>
      <p:sp>
        <p:nvSpPr>
          <p:cNvPr id="27" name="TextBox 26"/>
          <p:cNvSpPr txBox="1"/>
          <p:nvPr/>
        </p:nvSpPr>
        <p:spPr>
          <a:xfrm>
            <a:off x="10158026" y="3968489"/>
            <a:ext cx="1838853" cy="2862322"/>
          </a:xfrm>
          <a:prstGeom prst="rect">
            <a:avLst/>
          </a:prstGeom>
          <a:noFill/>
        </p:spPr>
        <p:txBody>
          <a:bodyPr wrap="square" rtlCol="0">
            <a:spAutoFit/>
          </a:bodyPr>
          <a:lstStyle/>
          <a:p>
            <a:r>
              <a:rPr lang="en-US" dirty="0" smtClean="0">
                <a:solidFill>
                  <a:srgbClr val="FF0000"/>
                </a:solidFill>
              </a:rPr>
              <a:t>Area: 30x30m</a:t>
            </a:r>
          </a:p>
          <a:p>
            <a:pPr>
              <a:lnSpc>
                <a:spcPct val="150000"/>
              </a:lnSpc>
            </a:pPr>
            <a:r>
              <a:rPr lang="en-US" dirty="0" smtClean="0">
                <a:solidFill>
                  <a:srgbClr val="FF0000"/>
                </a:solidFill>
              </a:rPr>
              <a:t>899,28</a:t>
            </a:r>
            <a:r>
              <a:rPr lang="en-US" dirty="0">
                <a:solidFill>
                  <a:srgbClr val="FF0000"/>
                </a:solidFill>
              </a:rPr>
              <a:t>m</a:t>
            </a:r>
            <a:r>
              <a:rPr lang="en-US" baseline="30000" dirty="0">
                <a:solidFill>
                  <a:srgbClr val="FF0000"/>
                </a:solidFill>
              </a:rPr>
              <a:t>2</a:t>
            </a:r>
          </a:p>
          <a:p>
            <a:pPr>
              <a:lnSpc>
                <a:spcPct val="150000"/>
              </a:lnSpc>
            </a:pPr>
            <a:endParaRPr lang="en-US" dirty="0" smtClean="0">
              <a:solidFill>
                <a:srgbClr val="FF0000"/>
              </a:solidFill>
            </a:endParaRPr>
          </a:p>
          <a:p>
            <a:pPr>
              <a:lnSpc>
                <a:spcPct val="150000"/>
              </a:lnSpc>
            </a:pPr>
            <a:r>
              <a:rPr lang="en-US" dirty="0" smtClean="0">
                <a:solidFill>
                  <a:srgbClr val="FF0000"/>
                </a:solidFill>
              </a:rPr>
              <a:t>899,50m</a:t>
            </a:r>
            <a:r>
              <a:rPr lang="en-US" baseline="30000" dirty="0" smtClean="0">
                <a:solidFill>
                  <a:srgbClr val="FF0000"/>
                </a:solidFill>
              </a:rPr>
              <a:t>2</a:t>
            </a:r>
          </a:p>
          <a:p>
            <a:pPr>
              <a:lnSpc>
                <a:spcPct val="150000"/>
              </a:lnSpc>
            </a:pPr>
            <a:endParaRPr lang="en-US" dirty="0">
              <a:solidFill>
                <a:srgbClr val="FF0000"/>
              </a:solidFill>
            </a:endParaRPr>
          </a:p>
          <a:p>
            <a:pPr>
              <a:lnSpc>
                <a:spcPct val="150000"/>
              </a:lnSpc>
            </a:pPr>
            <a:r>
              <a:rPr lang="en-US" dirty="0" smtClean="0">
                <a:solidFill>
                  <a:srgbClr val="FF0000"/>
                </a:solidFill>
              </a:rPr>
              <a:t>901,69m</a:t>
            </a:r>
            <a:r>
              <a:rPr lang="en-US" baseline="30000" dirty="0" smtClean="0">
                <a:solidFill>
                  <a:srgbClr val="FF0000"/>
                </a:solidFill>
              </a:rPr>
              <a:t>2</a:t>
            </a:r>
            <a:endParaRPr lang="en-US" baseline="30000" dirty="0">
              <a:solidFill>
                <a:srgbClr val="FF0000"/>
              </a:solidFill>
            </a:endParaRPr>
          </a:p>
          <a:p>
            <a:pPr>
              <a:lnSpc>
                <a:spcPct val="150000"/>
              </a:lnSpc>
            </a:pPr>
            <a:endParaRPr lang="nn-NO" dirty="0"/>
          </a:p>
        </p:txBody>
      </p:sp>
      <p:sp>
        <p:nvSpPr>
          <p:cNvPr id="3" name="TextBox 2"/>
          <p:cNvSpPr txBox="1"/>
          <p:nvPr/>
        </p:nvSpPr>
        <p:spPr>
          <a:xfrm>
            <a:off x="262844" y="6405504"/>
            <a:ext cx="11593288" cy="369332"/>
          </a:xfrm>
          <a:prstGeom prst="rect">
            <a:avLst/>
          </a:prstGeom>
          <a:noFill/>
        </p:spPr>
        <p:txBody>
          <a:bodyPr wrap="square" rtlCol="0">
            <a:spAutoFit/>
          </a:bodyPr>
          <a:lstStyle/>
          <a:p>
            <a:r>
              <a:rPr lang="en-US" dirty="0" smtClean="0">
                <a:solidFill>
                  <a:srgbClr val="FF0000"/>
                </a:solidFill>
              </a:rPr>
              <a:t>UTM33: </a:t>
            </a:r>
            <a:r>
              <a:rPr lang="en-US" dirty="0" err="1" smtClean="0">
                <a:solidFill>
                  <a:srgbClr val="FF0000"/>
                </a:solidFill>
              </a:rPr>
              <a:t>Utsira</a:t>
            </a:r>
            <a:r>
              <a:rPr lang="en-US" dirty="0" smtClean="0">
                <a:solidFill>
                  <a:srgbClr val="FF0000"/>
                </a:solidFill>
              </a:rPr>
              <a:t> E~-75000 Scale: 1.00367 A=906,61		</a:t>
            </a:r>
            <a:r>
              <a:rPr lang="en-US" dirty="0" err="1" smtClean="0">
                <a:solidFill>
                  <a:srgbClr val="FF0000"/>
                </a:solidFill>
              </a:rPr>
              <a:t>Kirkenes</a:t>
            </a:r>
            <a:r>
              <a:rPr lang="en-US" dirty="0" smtClean="0">
                <a:solidFill>
                  <a:srgbClr val="FF0000"/>
                </a:solidFill>
              </a:rPr>
              <a:t>: E~1112000 </a:t>
            </a:r>
            <a:r>
              <a:rPr lang="en-US" dirty="0">
                <a:solidFill>
                  <a:srgbClr val="FF0000"/>
                </a:solidFill>
              </a:rPr>
              <a:t>Scale: </a:t>
            </a:r>
            <a:r>
              <a:rPr lang="en-US" dirty="0" smtClean="0">
                <a:solidFill>
                  <a:srgbClr val="FF0000"/>
                </a:solidFill>
              </a:rPr>
              <a:t>1.00421 A=907,59</a:t>
            </a:r>
            <a:endParaRPr lang="nn-NO" dirty="0">
              <a:solidFill>
                <a:srgbClr val="FF0000"/>
              </a:solidFill>
            </a:endParaRPr>
          </a:p>
        </p:txBody>
      </p:sp>
    </p:spTree>
    <p:extLst>
      <p:ext uri="{BB962C8B-B14F-4D97-AF65-F5344CB8AC3E}">
        <p14:creationId xmlns:p14="http://schemas.microsoft.com/office/powerpoint/2010/main" val="39111450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6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66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668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6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84" grpId="0"/>
      <p:bldP spid="156685" grpId="0"/>
      <p:bldP spid="156689" grpId="0"/>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080570" y="692696"/>
            <a:ext cx="5695950" cy="2981325"/>
          </a:xfrm>
          <a:prstGeom prst="rect">
            <a:avLst/>
          </a:prstGeom>
        </p:spPr>
      </p:pic>
      <p:sp>
        <p:nvSpPr>
          <p:cNvPr id="96259" name="TextBox 2"/>
          <p:cNvSpPr txBox="1">
            <a:spLocks noChangeArrowheads="1"/>
          </p:cNvSpPr>
          <p:nvPr/>
        </p:nvSpPr>
        <p:spPr bwMode="auto">
          <a:xfrm>
            <a:off x="470685" y="104036"/>
            <a:ext cx="6335713" cy="136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b-NO" altLang="nb-NO" sz="2400" b="1" dirty="0" err="1" smtClean="0"/>
              <a:t>Scale</a:t>
            </a:r>
            <a:r>
              <a:rPr lang="nb-NO" altLang="nb-NO" sz="2400" b="1" dirty="0" smtClean="0"/>
              <a:t> in </a:t>
            </a:r>
            <a:r>
              <a:rPr lang="nb-NO" altLang="nb-NO" sz="2400" b="1" dirty="0" err="1" smtClean="0"/>
              <a:t>terrain</a:t>
            </a:r>
            <a:r>
              <a:rPr lang="nb-NO" altLang="nb-NO" sz="2400" b="1" dirty="0" smtClean="0"/>
              <a:t> &lt;–&gt; </a:t>
            </a:r>
            <a:r>
              <a:rPr lang="nb-NO" altLang="nb-NO" sz="2400" b="1" dirty="0" err="1" smtClean="0"/>
              <a:t>coordinate</a:t>
            </a:r>
            <a:r>
              <a:rPr lang="nb-NO" altLang="nb-NO" sz="2400" b="1" dirty="0" smtClean="0"/>
              <a:t> system</a:t>
            </a:r>
            <a:endParaRPr lang="nb-NO" altLang="nb-NO" sz="2400" b="1" dirty="0"/>
          </a:p>
          <a:p>
            <a:pPr eaLnBrk="1" hangingPunct="1"/>
            <a:r>
              <a:rPr lang="nb-NO" altLang="nb-NO" sz="1100" b="1" dirty="0"/>
              <a:t> </a:t>
            </a:r>
          </a:p>
          <a:p>
            <a:pPr eaLnBrk="1" hangingPunct="1"/>
            <a:r>
              <a:rPr lang="nb-NO" altLang="nb-NO" sz="2400" dirty="0" smtClean="0"/>
              <a:t>House at </a:t>
            </a:r>
            <a:r>
              <a:rPr lang="nb-NO" altLang="nb-NO" sz="2400" dirty="0"/>
              <a:t>Blindern (10x20m</a:t>
            </a:r>
            <a:r>
              <a:rPr lang="nb-NO" altLang="nb-NO" sz="2400" dirty="0" smtClean="0"/>
              <a:t>)</a:t>
            </a:r>
          </a:p>
          <a:p>
            <a:pPr eaLnBrk="1" hangingPunct="1"/>
            <a:r>
              <a:rPr lang="nb-NO" altLang="nb-NO" sz="2400" dirty="0"/>
              <a:t>(</a:t>
            </a:r>
            <a:r>
              <a:rPr lang="nb-NO" altLang="nb-NO" sz="2400" dirty="0" smtClean="0"/>
              <a:t>In </a:t>
            </a:r>
            <a:r>
              <a:rPr lang="nb-NO" altLang="nb-NO" sz="2400" dirty="0" err="1" smtClean="0"/>
              <a:t>terrain</a:t>
            </a:r>
            <a:r>
              <a:rPr lang="nb-NO" altLang="nb-NO" sz="2400" dirty="0" smtClean="0"/>
              <a:t>)</a:t>
            </a:r>
            <a:endParaRPr lang="nb-NO" altLang="nb-NO" sz="2400" dirty="0"/>
          </a:p>
        </p:txBody>
      </p:sp>
      <p:sp>
        <p:nvSpPr>
          <p:cNvPr id="96260" name="TextBox 3"/>
          <p:cNvSpPr txBox="1">
            <a:spLocks noChangeArrowheads="1"/>
          </p:cNvSpPr>
          <p:nvPr/>
        </p:nvSpPr>
        <p:spPr bwMode="auto">
          <a:xfrm>
            <a:off x="4274188" y="1701572"/>
            <a:ext cx="719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b-NO" altLang="nb-NO"/>
              <a:t>10 m</a:t>
            </a:r>
          </a:p>
        </p:txBody>
      </p:sp>
      <p:sp>
        <p:nvSpPr>
          <p:cNvPr id="96261" name="TextBox 4"/>
          <p:cNvSpPr txBox="1">
            <a:spLocks noChangeArrowheads="1"/>
          </p:cNvSpPr>
          <p:nvPr/>
        </p:nvSpPr>
        <p:spPr bwMode="auto">
          <a:xfrm>
            <a:off x="7514276" y="3628530"/>
            <a:ext cx="720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nb-NO" altLang="nb-NO" dirty="0"/>
              <a:t>20 m</a:t>
            </a:r>
          </a:p>
        </p:txBody>
      </p:sp>
      <p:sp>
        <p:nvSpPr>
          <p:cNvPr id="2" name="Oval 1"/>
          <p:cNvSpPr/>
          <p:nvPr/>
        </p:nvSpPr>
        <p:spPr>
          <a:xfrm>
            <a:off x="4547531" y="5301208"/>
            <a:ext cx="1116421" cy="7587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n-NO"/>
          </a:p>
        </p:txBody>
      </p:sp>
      <p:sp>
        <p:nvSpPr>
          <p:cNvPr id="8" name="Oval 7"/>
          <p:cNvSpPr/>
          <p:nvPr/>
        </p:nvSpPr>
        <p:spPr>
          <a:xfrm>
            <a:off x="3179379" y="5560060"/>
            <a:ext cx="1116421" cy="749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n-NO"/>
          </a:p>
        </p:txBody>
      </p:sp>
      <p:sp>
        <p:nvSpPr>
          <p:cNvPr id="3" name="Rectangle 2"/>
          <p:cNvSpPr/>
          <p:nvPr/>
        </p:nvSpPr>
        <p:spPr>
          <a:xfrm>
            <a:off x="4274188" y="1701572"/>
            <a:ext cx="719138" cy="369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n-NO"/>
          </a:p>
        </p:txBody>
      </p:sp>
      <p:sp>
        <p:nvSpPr>
          <p:cNvPr id="10" name="Rectangle 9"/>
          <p:cNvSpPr/>
          <p:nvPr/>
        </p:nvSpPr>
        <p:spPr>
          <a:xfrm>
            <a:off x="7514276" y="3648322"/>
            <a:ext cx="719138" cy="369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n-NO"/>
          </a:p>
        </p:txBody>
      </p:sp>
      <p:sp>
        <p:nvSpPr>
          <p:cNvPr id="4" name="TextBox 3"/>
          <p:cNvSpPr txBox="1"/>
          <p:nvPr/>
        </p:nvSpPr>
        <p:spPr>
          <a:xfrm>
            <a:off x="1415481" y="4235167"/>
            <a:ext cx="7488832" cy="2031325"/>
          </a:xfrm>
          <a:prstGeom prst="rect">
            <a:avLst/>
          </a:prstGeom>
          <a:noFill/>
        </p:spPr>
        <p:txBody>
          <a:bodyPr wrap="square" rtlCol="0">
            <a:spAutoFit/>
          </a:bodyPr>
          <a:lstStyle/>
          <a:p>
            <a:r>
              <a:rPr lang="nb-NO" altLang="nb-NO" dirty="0" smtClean="0"/>
              <a:t>UTM32-system</a:t>
            </a:r>
          </a:p>
          <a:p>
            <a:r>
              <a:rPr lang="pt-BR" altLang="nb-NO" dirty="0"/>
              <a:t>PUNKT               N           </a:t>
            </a:r>
            <a:r>
              <a:rPr lang="pt-BR" altLang="nb-NO" dirty="0" smtClean="0"/>
              <a:t>             E                    H         </a:t>
            </a:r>
            <a:endParaRPr lang="pt-BR" altLang="nb-NO" dirty="0"/>
          </a:p>
          <a:p>
            <a:r>
              <a:rPr lang="pt-BR" altLang="nb-NO" dirty="0"/>
              <a:t>------------------------------------------------------------------------</a:t>
            </a:r>
          </a:p>
          <a:p>
            <a:r>
              <a:rPr lang="pt-BR" altLang="nb-NO" dirty="0"/>
              <a:t>1            </a:t>
            </a:r>
            <a:r>
              <a:rPr lang="pt-BR" altLang="nb-NO" dirty="0" smtClean="0"/>
              <a:t>     6645700.0000  </a:t>
            </a:r>
            <a:r>
              <a:rPr lang="pt-BR" altLang="nb-NO" dirty="0"/>
              <a:t>596150.0000   70.0000</a:t>
            </a:r>
          </a:p>
          <a:p>
            <a:r>
              <a:rPr lang="pt-BR" altLang="nb-NO" dirty="0"/>
              <a:t>2            </a:t>
            </a:r>
            <a:r>
              <a:rPr lang="pt-BR" altLang="nb-NO" dirty="0" smtClean="0"/>
              <a:t>     6645700.0000  </a:t>
            </a:r>
            <a:r>
              <a:rPr lang="pt-BR" altLang="nb-NO" dirty="0"/>
              <a:t>596169.9940            </a:t>
            </a:r>
          </a:p>
          <a:p>
            <a:r>
              <a:rPr lang="pt-BR" altLang="nb-NO" dirty="0"/>
              <a:t>3            </a:t>
            </a:r>
            <a:r>
              <a:rPr lang="pt-BR" altLang="nb-NO" dirty="0" smtClean="0"/>
              <a:t>     6645709.9970  </a:t>
            </a:r>
            <a:r>
              <a:rPr lang="pt-BR" altLang="nb-NO" dirty="0"/>
              <a:t>596169.9940            </a:t>
            </a:r>
          </a:p>
          <a:p>
            <a:r>
              <a:rPr lang="pt-BR" altLang="nb-NO" dirty="0"/>
              <a:t>4            </a:t>
            </a:r>
            <a:r>
              <a:rPr lang="pt-BR" altLang="nb-NO" dirty="0" smtClean="0"/>
              <a:t>     6645709.9970  </a:t>
            </a:r>
            <a:r>
              <a:rPr lang="pt-BR" altLang="nb-NO" dirty="0"/>
              <a:t>596150.0000 </a:t>
            </a:r>
            <a:endParaRPr lang="nb-NO" altLang="nb-NO" dirty="0"/>
          </a:p>
        </p:txBody>
      </p:sp>
    </p:spTree>
    <p:extLst>
      <p:ext uri="{BB962C8B-B14F-4D97-AF65-F5344CB8AC3E}">
        <p14:creationId xmlns:p14="http://schemas.microsoft.com/office/powerpoint/2010/main" val="420558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Zhen Hua 25” på plass under Hardangerbrua, med alle 23 stålkasse-seksjonane om bord.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947" y="3570061"/>
            <a:ext cx="5433053" cy="325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ChangeArrowheads="1"/>
          </p:cNvSpPr>
          <p:nvPr/>
        </p:nvSpPr>
        <p:spPr bwMode="auto">
          <a:xfrm>
            <a:off x="335360" y="116632"/>
            <a:ext cx="5616624" cy="5001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2400" b="1" dirty="0" smtClean="0">
                <a:latin typeface="Arial" panose="020B0604020202020204" pitchFamily="34" charset="0"/>
              </a:rPr>
              <a:t>Map-projection – scale factor</a:t>
            </a:r>
          </a:p>
          <a:p>
            <a:pPr eaLnBrk="1" hangingPunct="1">
              <a:spcBef>
                <a:spcPct val="0"/>
              </a:spcBef>
              <a:buFontTx/>
              <a:buNone/>
            </a:pPr>
            <a:endParaRPr lang="en-US" altLang="nb-NO" sz="1100" dirty="0" smtClean="0">
              <a:latin typeface="Arial" panose="020B0604020202020204" pitchFamily="34" charset="0"/>
            </a:endParaRPr>
          </a:p>
          <a:p>
            <a:pPr eaLnBrk="1" hangingPunct="1">
              <a:spcBef>
                <a:spcPct val="0"/>
              </a:spcBef>
              <a:buFontTx/>
              <a:buNone/>
            </a:pPr>
            <a:r>
              <a:rPr lang="en-US" altLang="nb-NO" sz="1800" dirty="0" smtClean="0">
                <a:latin typeface="Arial" panose="020B0604020202020204" pitchFamily="34" charset="0"/>
              </a:rPr>
              <a:t>Scale: 0,9996 -  1,0000 -  1,001</a:t>
            </a:r>
          </a:p>
          <a:p>
            <a:pPr eaLnBrk="1" hangingPunct="1">
              <a:spcBef>
                <a:spcPct val="0"/>
              </a:spcBef>
              <a:buFontTx/>
              <a:buNone/>
            </a:pPr>
            <a:endParaRPr lang="en-US" altLang="nb-NO" sz="1400" dirty="0" smtClean="0">
              <a:latin typeface="Arial" panose="020B0604020202020204" pitchFamily="34" charset="0"/>
            </a:endParaRPr>
          </a:p>
          <a:p>
            <a:pPr eaLnBrk="1" hangingPunct="1">
              <a:spcBef>
                <a:spcPct val="0"/>
              </a:spcBef>
              <a:buFontTx/>
              <a:buNone/>
            </a:pPr>
            <a:r>
              <a:rPr lang="en-US" altLang="nb-NO" sz="1800" dirty="0" smtClean="0">
                <a:latin typeface="Arial" panose="020B0604020202020204" pitchFamily="34" charset="0"/>
              </a:rPr>
              <a:t>Has a millimeter per meter implications?</a:t>
            </a:r>
          </a:p>
          <a:p>
            <a:pPr eaLnBrk="1" hangingPunct="1">
              <a:spcBef>
                <a:spcPct val="0"/>
              </a:spcBef>
              <a:buFontTx/>
              <a:buNone/>
            </a:pPr>
            <a:endParaRPr lang="en-US" altLang="nb-NO" sz="1400" dirty="0" smtClean="0">
              <a:latin typeface="Arial" panose="020B0604020202020204" pitchFamily="34" charset="0"/>
            </a:endParaRPr>
          </a:p>
          <a:p>
            <a:pPr eaLnBrk="1" hangingPunct="1">
              <a:spcBef>
                <a:spcPct val="0"/>
              </a:spcBef>
              <a:buFontTx/>
              <a:buNone/>
            </a:pPr>
            <a:r>
              <a:rPr lang="en-US" altLang="nb-NO" sz="2000" b="1" dirty="0" smtClean="0">
                <a:latin typeface="Arial" panose="020B0604020202020204" pitchFamily="34" charset="0"/>
              </a:rPr>
              <a:t>The surveyor fixes coordinates which give the «size» of the  terrain with scale error.</a:t>
            </a:r>
          </a:p>
          <a:p>
            <a:pPr eaLnBrk="1" hangingPunct="1">
              <a:spcBef>
                <a:spcPct val="0"/>
              </a:spcBef>
              <a:buFontTx/>
              <a:buNone/>
            </a:pPr>
            <a:endParaRPr lang="en-US" altLang="nb-NO" sz="1800" dirty="0" smtClean="0">
              <a:latin typeface="Arial" panose="020B0604020202020204" pitchFamily="34" charset="0"/>
            </a:endParaRPr>
          </a:p>
          <a:p>
            <a:pPr eaLnBrk="1" hangingPunct="1">
              <a:spcBef>
                <a:spcPct val="0"/>
              </a:spcBef>
              <a:buFontTx/>
              <a:buNone/>
            </a:pPr>
            <a:r>
              <a:rPr lang="en-US" altLang="nb-NO" sz="1800" b="1" dirty="0" err="1" smtClean="0">
                <a:latin typeface="Arial" panose="020B0604020202020204" pitchFamily="34" charset="0"/>
              </a:rPr>
              <a:t>Hardangerbrua</a:t>
            </a:r>
            <a:r>
              <a:rPr lang="en-US" altLang="nb-NO" sz="1800" b="1" dirty="0" smtClean="0">
                <a:latin typeface="Arial" panose="020B0604020202020204" pitchFamily="34" charset="0"/>
              </a:rPr>
              <a:t>:</a:t>
            </a:r>
          </a:p>
          <a:p>
            <a:pPr eaLnBrk="1" hangingPunct="1">
              <a:spcBef>
                <a:spcPct val="0"/>
              </a:spcBef>
              <a:buFontTx/>
              <a:buNone/>
            </a:pPr>
            <a:r>
              <a:rPr lang="en-US" altLang="nb-NO" sz="1800" dirty="0" err="1" smtClean="0">
                <a:latin typeface="Arial" panose="020B0604020202020204" pitchFamily="34" charset="0"/>
              </a:rPr>
              <a:t>Hardangerbrua</a:t>
            </a:r>
            <a:r>
              <a:rPr lang="en-US" altLang="nb-NO" sz="1800" dirty="0" smtClean="0">
                <a:latin typeface="Arial" panose="020B0604020202020204" pitchFamily="34" charset="0"/>
              </a:rPr>
              <a:t>, suspension bridge  </a:t>
            </a:r>
            <a:r>
              <a:rPr lang="en-US" altLang="nb-NO" sz="1800" dirty="0" err="1" smtClean="0">
                <a:latin typeface="Arial" panose="020B0604020202020204" pitchFamily="34" charset="0"/>
              </a:rPr>
              <a:t>m.span</a:t>
            </a:r>
            <a:r>
              <a:rPr lang="en-US" altLang="nb-NO" sz="1800" dirty="0" smtClean="0">
                <a:latin typeface="Arial" panose="020B0604020202020204" pitchFamily="34" charset="0"/>
              </a:rPr>
              <a:t> 1310m. (Two twin towers in concrete w. h. 201,5m) </a:t>
            </a:r>
          </a:p>
          <a:p>
            <a:pPr eaLnBrk="1" hangingPunct="1">
              <a:spcBef>
                <a:spcPct val="0"/>
              </a:spcBef>
              <a:buFontTx/>
              <a:buNone/>
            </a:pPr>
            <a:r>
              <a:rPr lang="en-US" altLang="nb-NO" sz="1800" dirty="0" smtClean="0">
                <a:latin typeface="Arial" panose="020B0604020202020204" pitchFamily="34" charset="0"/>
              </a:rPr>
              <a:t>Bridge deck - 23 sections à 60 m length (built in China)</a:t>
            </a:r>
          </a:p>
          <a:p>
            <a:pPr eaLnBrk="1" hangingPunct="1">
              <a:spcBef>
                <a:spcPct val="0"/>
              </a:spcBef>
              <a:buFontTx/>
              <a:buNone/>
            </a:pPr>
            <a:r>
              <a:rPr lang="en-US" altLang="nb-NO" sz="1800" dirty="0" smtClean="0">
                <a:latin typeface="Arial" panose="020B0604020202020204" pitchFamily="34" charset="0"/>
              </a:rPr>
              <a:t>All engineering made from surveys with resulting coordinates: </a:t>
            </a:r>
          </a:p>
          <a:p>
            <a:pPr eaLnBrk="1" hangingPunct="1">
              <a:spcBef>
                <a:spcPct val="0"/>
              </a:spcBef>
              <a:buFontTx/>
              <a:buNone/>
            </a:pPr>
            <a:r>
              <a:rPr lang="en-US" altLang="nb-NO" sz="1800" dirty="0" smtClean="0">
                <a:latin typeface="Arial" panose="020B0604020202020204" pitchFamily="34" charset="0"/>
              </a:rPr>
              <a:t>i.e. all sizes / measures are given by coordinates.</a:t>
            </a:r>
          </a:p>
          <a:p>
            <a:pPr eaLnBrk="1" hangingPunct="1">
              <a:spcBef>
                <a:spcPct val="0"/>
              </a:spcBef>
              <a:buFontTx/>
              <a:buNone/>
            </a:pPr>
            <a:endParaRPr lang="en-US" altLang="nb-NO" sz="1800" dirty="0">
              <a:latin typeface="Arial" panose="020B0604020202020204" pitchFamily="34" charset="0"/>
            </a:endParaRPr>
          </a:p>
        </p:txBody>
      </p:sp>
      <p:pic>
        <p:nvPicPr>
          <p:cNvPr id="15362" name="Picture 2" descr="http://gfx.nrk.no/JnBgYVDu0m6rF4r67matSQ0z6OKT6ZHhDukOdLfqg3w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9" y="3048337"/>
            <a:ext cx="6744072" cy="38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6888088" y="188914"/>
            <a:ext cx="5303912"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nb-NO" sz="1800" dirty="0" smtClean="0">
                <a:latin typeface="Arial" panose="020B0604020202020204" pitchFamily="34" charset="0"/>
              </a:rPr>
              <a:t>Map projection corr. (theoretical max in Norway)</a:t>
            </a:r>
          </a:p>
          <a:p>
            <a:pPr eaLnBrk="1" hangingPunct="1">
              <a:spcBef>
                <a:spcPct val="0"/>
              </a:spcBef>
              <a:buFontTx/>
              <a:buNone/>
            </a:pPr>
            <a:r>
              <a:rPr lang="en-US" altLang="nb-NO" sz="1800" dirty="0" smtClean="0">
                <a:latin typeface="Arial" panose="020B0604020202020204" pitchFamily="34" charset="0"/>
              </a:rPr>
              <a:t>1310m * (1-</a:t>
            </a:r>
            <a:r>
              <a:rPr lang="en-US" altLang="nb-NO" sz="1800" dirty="0" smtClean="0">
                <a:solidFill>
                  <a:srgbClr val="FF0000"/>
                </a:solidFill>
                <a:latin typeface="Arial" panose="020B0604020202020204" pitchFamily="34" charset="0"/>
              </a:rPr>
              <a:t>0,9996</a:t>
            </a:r>
            <a:r>
              <a:rPr lang="en-US" altLang="nb-NO" sz="1800" dirty="0" smtClean="0">
                <a:latin typeface="Arial" panose="020B0604020202020204" pitchFamily="34" charset="0"/>
              </a:rPr>
              <a:t>) = 0,524 m</a:t>
            </a:r>
          </a:p>
          <a:p>
            <a:pPr eaLnBrk="1" hangingPunct="1">
              <a:spcBef>
                <a:spcPct val="0"/>
              </a:spcBef>
              <a:buFontTx/>
              <a:buNone/>
            </a:pPr>
            <a:endParaRPr lang="en-US" altLang="nb-NO" sz="1800" dirty="0" smtClean="0">
              <a:latin typeface="Arial" panose="020B0604020202020204" pitchFamily="34" charset="0"/>
            </a:endParaRPr>
          </a:p>
          <a:p>
            <a:pPr eaLnBrk="1" hangingPunct="1">
              <a:spcBef>
                <a:spcPct val="0"/>
              </a:spcBef>
              <a:buFontTx/>
              <a:buNone/>
            </a:pPr>
            <a:r>
              <a:rPr lang="en-US" altLang="nb-NO" sz="1800" dirty="0" smtClean="0">
                <a:latin typeface="Arial" panose="020B0604020202020204" pitchFamily="34" charset="0"/>
              </a:rPr>
              <a:t>~ 8,7 mm per section</a:t>
            </a:r>
          </a:p>
          <a:p>
            <a:pPr eaLnBrk="1" hangingPunct="1">
              <a:spcBef>
                <a:spcPct val="0"/>
              </a:spcBef>
              <a:buFontTx/>
              <a:buNone/>
            </a:pPr>
            <a:endParaRPr lang="en-US" altLang="nb-NO" sz="1800" dirty="0" smtClean="0">
              <a:latin typeface="Arial" panose="020B0604020202020204" pitchFamily="34" charset="0"/>
            </a:endParaRPr>
          </a:p>
          <a:p>
            <a:pPr eaLnBrk="1" hangingPunct="1">
              <a:spcBef>
                <a:spcPct val="0"/>
              </a:spcBef>
              <a:buFontTx/>
              <a:buNone/>
            </a:pPr>
            <a:r>
              <a:rPr lang="en-US" altLang="nb-NO" sz="1800" dirty="0" smtClean="0">
                <a:latin typeface="Arial" panose="020B0604020202020204" pitchFamily="34" charset="0"/>
              </a:rPr>
              <a:t>(In reality here only about half of this, but it will be a problem with too short – or too long elements)</a:t>
            </a:r>
            <a:endParaRPr lang="en-US" altLang="nb-NO" sz="1800" dirty="0">
              <a:latin typeface="Arial" panose="020B0604020202020204" pitchFamily="34" charset="0"/>
            </a:endParaRPr>
          </a:p>
        </p:txBody>
      </p:sp>
    </p:spTree>
    <p:extLst>
      <p:ext uri="{BB962C8B-B14F-4D97-AF65-F5344CB8AC3E}">
        <p14:creationId xmlns:p14="http://schemas.microsoft.com/office/powerpoint/2010/main" val="2571885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36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Box 2"/>
          <p:cNvSpPr txBox="1">
            <a:spLocks noChangeArrowheads="1"/>
          </p:cNvSpPr>
          <p:nvPr/>
        </p:nvSpPr>
        <p:spPr bwMode="auto">
          <a:xfrm>
            <a:off x="85442" y="881161"/>
            <a:ext cx="485842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dirty="0" err="1" smtClean="0">
                <a:latin typeface="Arial" panose="020B0604020202020204" pitchFamily="34" charset="0"/>
              </a:rPr>
              <a:t>Geometrically</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accurate</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maps</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become</a:t>
            </a:r>
            <a:r>
              <a:rPr lang="nb-NO" altLang="nb-NO" sz="1800" dirty="0" smtClean="0">
                <a:latin typeface="Arial" panose="020B0604020202020204" pitchFamily="34" charset="0"/>
              </a:rPr>
              <a:t> a </a:t>
            </a:r>
            <a:r>
              <a:rPr lang="nb-NO" altLang="nb-NO" sz="1800" dirty="0" err="1" smtClean="0">
                <a:latin typeface="Arial" panose="020B0604020202020204" pitchFamily="34" charset="0"/>
              </a:rPr>
              <a:t>concern</a:t>
            </a:r>
            <a:r>
              <a:rPr lang="nb-NO" altLang="nb-NO" sz="1800" dirty="0" smtClean="0">
                <a:latin typeface="Arial" panose="020B0604020202020204" pitchFamily="34" charset="0"/>
              </a:rPr>
              <a:t> in </a:t>
            </a:r>
            <a:r>
              <a:rPr lang="nb-NO" altLang="nb-NO" sz="1800" dirty="0" err="1" smtClean="0">
                <a:latin typeface="Arial" panose="020B0604020202020204" pitchFamily="34" charset="0"/>
              </a:rPr>
              <a:t>the</a:t>
            </a:r>
            <a:r>
              <a:rPr lang="nb-NO" altLang="nb-NO" sz="1800" dirty="0" smtClean="0">
                <a:latin typeface="Arial" panose="020B0604020202020204" pitchFamily="34" charset="0"/>
              </a:rPr>
              <a:t> 1600s</a:t>
            </a:r>
          </a:p>
          <a:p>
            <a:pPr eaLnBrk="1" hangingPunct="1">
              <a:spcBef>
                <a:spcPct val="0"/>
              </a:spcBef>
              <a:buFontTx/>
              <a:buNone/>
            </a:pPr>
            <a:endParaRPr lang="nb-NO" altLang="nb-NO" sz="1800" dirty="0" smtClean="0">
              <a:latin typeface="Arial" panose="020B0604020202020204" pitchFamily="34" charset="0"/>
            </a:endParaRPr>
          </a:p>
          <a:p>
            <a:pPr eaLnBrk="1" hangingPunct="1">
              <a:spcBef>
                <a:spcPct val="0"/>
              </a:spcBef>
              <a:buFontTx/>
              <a:buNone/>
            </a:pPr>
            <a:endParaRPr lang="nb-NO" altLang="nb-NO" sz="1800" dirty="0">
              <a:latin typeface="Arial" panose="020B0604020202020204" pitchFamily="34" charset="0"/>
            </a:endParaRPr>
          </a:p>
          <a:p>
            <a:pPr eaLnBrk="1" hangingPunct="1">
              <a:spcBef>
                <a:spcPct val="0"/>
              </a:spcBef>
              <a:buFontTx/>
              <a:buNone/>
            </a:pPr>
            <a:r>
              <a:rPr lang="nb-NO" altLang="nb-NO" sz="1800" dirty="0" smtClean="0">
                <a:latin typeface="Arial" panose="020B0604020202020204" pitchFamily="34" charset="0"/>
              </a:rPr>
              <a:t>The </a:t>
            </a:r>
            <a:r>
              <a:rPr lang="nb-NO" altLang="nb-NO" sz="1800" dirty="0" err="1" smtClean="0">
                <a:latin typeface="Arial" panose="020B0604020202020204" pitchFamily="34" charset="0"/>
              </a:rPr>
              <a:t>Abbé</a:t>
            </a:r>
            <a:r>
              <a:rPr lang="nb-NO" altLang="nb-NO" sz="1800" dirty="0" smtClean="0">
                <a:latin typeface="Arial" panose="020B0604020202020204" pitchFamily="34" charset="0"/>
              </a:rPr>
              <a:t> Jean </a:t>
            </a:r>
            <a:r>
              <a:rPr lang="nb-NO" altLang="nb-NO" sz="1800" dirty="0" err="1" smtClean="0">
                <a:latin typeface="Arial" panose="020B0604020202020204" pitchFamily="34" charset="0"/>
              </a:rPr>
              <a:t>Picard</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measured</a:t>
            </a:r>
            <a:r>
              <a:rPr lang="nb-NO" altLang="nb-NO" sz="1800" dirty="0" smtClean="0">
                <a:latin typeface="Arial" panose="020B0604020202020204" pitchFamily="34" charset="0"/>
              </a:rPr>
              <a:t> a meridian </a:t>
            </a:r>
            <a:r>
              <a:rPr lang="nb-NO" altLang="nb-NO" sz="1800" dirty="0" err="1" smtClean="0">
                <a:latin typeface="Arial" panose="020B0604020202020204" pitchFamily="34" charset="0"/>
              </a:rPr>
              <a:t>arc</a:t>
            </a:r>
            <a:r>
              <a:rPr lang="nb-NO" altLang="nb-NO" sz="1800" dirty="0" smtClean="0">
                <a:latin typeface="Arial" panose="020B0604020202020204" pitchFamily="34" charset="0"/>
              </a:rPr>
              <a:t> from Paris to Amiens to </a:t>
            </a:r>
            <a:r>
              <a:rPr lang="nb-NO" altLang="nb-NO" sz="1800" dirty="0">
                <a:latin typeface="Arial" panose="020B0604020202020204" pitchFamily="34" charset="0"/>
              </a:rPr>
              <a:t>be 1° 22′ 55</a:t>
            </a:r>
            <a:r>
              <a:rPr lang="nb-NO" altLang="nb-NO" sz="1800" dirty="0" smtClean="0">
                <a:latin typeface="Arial" panose="020B0604020202020204" pitchFamily="34" charset="0"/>
              </a:rPr>
              <a:t>″, and </a:t>
            </a:r>
            <a:r>
              <a:rPr lang="en-US" altLang="nb-NO" sz="1800" dirty="0">
                <a:latin typeface="Arial" panose="020B0604020202020204" pitchFamily="34" charset="0"/>
              </a:rPr>
              <a:t>57,060 </a:t>
            </a:r>
            <a:r>
              <a:rPr lang="en-US" altLang="nb-NO" sz="1800" dirty="0" err="1">
                <a:latin typeface="Arial" panose="020B0604020202020204" pitchFamily="34" charset="0"/>
              </a:rPr>
              <a:t>toises</a:t>
            </a:r>
            <a:r>
              <a:rPr lang="en-US" altLang="nb-NO" sz="1800" dirty="0">
                <a:latin typeface="Arial" panose="020B0604020202020204" pitchFamily="34" charset="0"/>
              </a:rPr>
              <a:t>, </a:t>
            </a:r>
            <a:r>
              <a:rPr lang="en-US" altLang="nb-NO" sz="1800" dirty="0" smtClean="0">
                <a:latin typeface="Arial" panose="020B0604020202020204" pitchFamily="34" charset="0"/>
              </a:rPr>
              <a:t>giving 6,538,594 </a:t>
            </a:r>
            <a:r>
              <a:rPr lang="en-US" altLang="nb-NO" sz="1800" dirty="0" err="1">
                <a:latin typeface="Arial" panose="020B0604020202020204" pitchFamily="34" charset="0"/>
              </a:rPr>
              <a:t>toises</a:t>
            </a:r>
            <a:r>
              <a:rPr lang="en-US" altLang="nb-NO" sz="1800" dirty="0">
                <a:latin typeface="Arial" panose="020B0604020202020204" pitchFamily="34" charset="0"/>
              </a:rPr>
              <a:t> for the Earth's </a:t>
            </a:r>
            <a:r>
              <a:rPr lang="en-US" altLang="nb-NO" sz="1800" dirty="0" smtClean="0">
                <a:latin typeface="Arial" panose="020B0604020202020204" pitchFamily="34" charset="0"/>
              </a:rPr>
              <a:t>diameter</a:t>
            </a:r>
          </a:p>
          <a:p>
            <a:pPr eaLnBrk="1" hangingPunct="1">
              <a:spcBef>
                <a:spcPct val="0"/>
              </a:spcBef>
              <a:buFontTx/>
              <a:buNone/>
            </a:pPr>
            <a:r>
              <a:rPr lang="nb-NO" altLang="nb-NO" sz="1800" dirty="0" smtClean="0">
                <a:latin typeface="Consolas" panose="020B0609020204030204" pitchFamily="49" charset="0"/>
              </a:rPr>
              <a:t>1 </a:t>
            </a:r>
            <a:r>
              <a:rPr lang="nb-NO" altLang="nb-NO" sz="1800" dirty="0" err="1" smtClean="0">
                <a:latin typeface="Consolas" panose="020B0609020204030204" pitchFamily="49" charset="0"/>
              </a:rPr>
              <a:t>toise</a:t>
            </a:r>
            <a:r>
              <a:rPr lang="nb-NO" altLang="nb-NO" sz="1800" dirty="0" smtClean="0">
                <a:latin typeface="Consolas" panose="020B0609020204030204" pitchFamily="49" charset="0"/>
              </a:rPr>
              <a:t>  = 1.94903631 m</a:t>
            </a:r>
          </a:p>
          <a:p>
            <a:pPr eaLnBrk="1" hangingPunct="1">
              <a:spcBef>
                <a:spcPct val="0"/>
              </a:spcBef>
              <a:buFontTx/>
              <a:buNone/>
            </a:pPr>
            <a:r>
              <a:rPr lang="nb-NO" altLang="nb-NO" sz="1800" dirty="0" smtClean="0">
                <a:latin typeface="Consolas" panose="020B0609020204030204" pitchFamily="49" charset="0"/>
              </a:rPr>
              <a:t>Diameter = 12 743 957 m</a:t>
            </a:r>
          </a:p>
          <a:p>
            <a:pPr eaLnBrk="1" hangingPunct="1">
              <a:spcBef>
                <a:spcPct val="0"/>
              </a:spcBef>
              <a:buFontTx/>
              <a:buNone/>
            </a:pPr>
            <a:r>
              <a:rPr lang="nb-NO" altLang="nb-NO" sz="1800" dirty="0">
                <a:latin typeface="Consolas" panose="020B0609020204030204" pitchFamily="49" charset="0"/>
              </a:rPr>
              <a:t>Radius   = </a:t>
            </a:r>
            <a:r>
              <a:rPr lang="nb-NO" altLang="nb-NO" sz="1800" dirty="0" smtClean="0">
                <a:latin typeface="Consolas" panose="020B0609020204030204" pitchFamily="49" charset="0"/>
              </a:rPr>
              <a:t>6371978,56 m</a:t>
            </a:r>
            <a:endParaRPr lang="nb-NO" altLang="nb-NO" sz="1800" dirty="0">
              <a:latin typeface="Consolas" panose="020B0609020204030204" pitchFamily="49" charset="0"/>
            </a:endParaRPr>
          </a:p>
        </p:txBody>
      </p:sp>
      <p:sp>
        <p:nvSpPr>
          <p:cNvPr id="6" name="TextBox 2"/>
          <p:cNvSpPr txBox="1">
            <a:spLocks noChangeArrowheads="1"/>
          </p:cNvSpPr>
          <p:nvPr/>
        </p:nvSpPr>
        <p:spPr bwMode="auto">
          <a:xfrm>
            <a:off x="117391" y="293837"/>
            <a:ext cx="29911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800" b="1" dirty="0" err="1" smtClean="0">
                <a:latin typeface="Arial" panose="020B0604020202020204" pitchFamily="34" charset="0"/>
              </a:rPr>
              <a:t>Size</a:t>
            </a:r>
            <a:r>
              <a:rPr lang="nb-NO" altLang="nb-NO" sz="2800" b="1" dirty="0" smtClean="0">
                <a:latin typeface="Arial" panose="020B0604020202020204" pitchFamily="34" charset="0"/>
              </a:rPr>
              <a:t> </a:t>
            </a:r>
            <a:r>
              <a:rPr lang="nb-NO" altLang="nb-NO" sz="2800" b="1" dirty="0" err="1" smtClean="0">
                <a:latin typeface="Arial" panose="020B0604020202020204" pitchFamily="34" charset="0"/>
              </a:rPr>
              <a:t>of</a:t>
            </a:r>
            <a:r>
              <a:rPr lang="nb-NO" altLang="nb-NO" sz="2800" b="1" dirty="0" smtClean="0">
                <a:latin typeface="Arial" panose="020B0604020202020204" pitchFamily="34" charset="0"/>
              </a:rPr>
              <a:t> </a:t>
            </a:r>
            <a:r>
              <a:rPr lang="nb-NO" altLang="nb-NO" sz="2800" b="1" dirty="0" err="1" smtClean="0">
                <a:latin typeface="Arial" panose="020B0604020202020204" pitchFamily="34" charset="0"/>
              </a:rPr>
              <a:t>the</a:t>
            </a:r>
            <a:r>
              <a:rPr lang="nb-NO" altLang="nb-NO" sz="2800" b="1" dirty="0" smtClean="0">
                <a:latin typeface="Arial" panose="020B0604020202020204" pitchFamily="34" charset="0"/>
              </a:rPr>
              <a:t> Earth</a:t>
            </a:r>
          </a:p>
        </p:txBody>
      </p:sp>
      <p:pic>
        <p:nvPicPr>
          <p:cNvPr id="4098" name="Picture 2" descr="undefin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9896" y="881161"/>
            <a:ext cx="6960096" cy="53541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upload.wikimedia.org/wikipedia/commons/thumb/f/f2/Jean_Picard_portrait.jpg/220px-Jean_Picard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 y="4000500"/>
            <a:ext cx="2095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738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p:cNvSpPr>
            <a:spLocks noChangeArrowheads="1"/>
          </p:cNvSpPr>
          <p:nvPr/>
        </p:nvSpPr>
        <p:spPr bwMode="auto">
          <a:xfrm>
            <a:off x="551384" y="2198610"/>
            <a:ext cx="11305255"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b-NO" dirty="0" smtClean="0"/>
              <a:t>…UTM-projection has a scale factor of 0.9996 at central meridian. This means that a distance measured in terrain, must be corrected with up to 400 ppm (parts per million) or 4 cm/100 meters, dependent on distance to central meridian, to find a distance in map plane. </a:t>
            </a:r>
          </a:p>
          <a:p>
            <a:endParaRPr lang="en-US" altLang="nb-NO" dirty="0" smtClean="0"/>
          </a:p>
          <a:p>
            <a:endParaRPr lang="en-US" altLang="nb-NO" dirty="0" smtClean="0"/>
          </a:p>
          <a:p>
            <a:endParaRPr lang="en-US" altLang="nb-NO" dirty="0" smtClean="0"/>
          </a:p>
          <a:p>
            <a:endParaRPr lang="en-US" altLang="nb-NO" dirty="0" smtClean="0"/>
          </a:p>
          <a:p>
            <a:endParaRPr lang="en-US" altLang="nb-NO" dirty="0" smtClean="0"/>
          </a:p>
          <a:p>
            <a:endParaRPr lang="en-US" altLang="nb-NO" dirty="0" smtClean="0"/>
          </a:p>
          <a:p>
            <a:r>
              <a:rPr lang="en-US" altLang="nb-NO" dirty="0" smtClean="0"/>
              <a:t>For most new infrastructure projects, for example road constructions, the UTM-scale factor is not considered to be a problem. It ha no practical influence if a  ”place-built” part of the road is 100.04m instead of 100.00m. The challenges are more specialized in setting out in construction projects with strict demands on tolerance  as e.g. joining building parts. </a:t>
            </a:r>
            <a:endParaRPr lang="en-US" altLang="nb-NO" dirty="0"/>
          </a:p>
        </p:txBody>
      </p:sp>
      <p:sp>
        <p:nvSpPr>
          <p:cNvPr id="167939" name="Rectangle 2"/>
          <p:cNvSpPr>
            <a:spLocks noChangeArrowheads="1"/>
          </p:cNvSpPr>
          <p:nvPr/>
        </p:nvSpPr>
        <p:spPr bwMode="auto">
          <a:xfrm>
            <a:off x="479376" y="115889"/>
            <a:ext cx="11305256" cy="176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nb-NO" sz="2400" b="1" dirty="0"/>
              <a:t>EUREF89 NTM (</a:t>
            </a:r>
            <a:r>
              <a:rPr lang="en-US" altLang="nb-NO" sz="2400" b="1" dirty="0" err="1"/>
              <a:t>Norsk</a:t>
            </a:r>
            <a:r>
              <a:rPr lang="en-US" altLang="nb-NO" sz="2400" b="1" dirty="0"/>
              <a:t> Transversal Mercator) zone 5 - 30 </a:t>
            </a:r>
          </a:p>
          <a:p>
            <a:r>
              <a:rPr lang="en-US" altLang="nb-NO" sz="2000" b="1" dirty="0"/>
              <a:t>Introduction</a:t>
            </a:r>
          </a:p>
          <a:p>
            <a:r>
              <a:rPr lang="en-US" altLang="nb-NO" sz="1050" dirty="0"/>
              <a:t> </a:t>
            </a:r>
          </a:p>
          <a:p>
            <a:r>
              <a:rPr lang="en-US" altLang="nb-NO" dirty="0" smtClean="0"/>
              <a:t> EUREF89 UTM (Universal Transversal Mercator-projection) is during first half of 2009 introduced as official datum and projection in all the municipalities in Norway. Introduction of EUREF89 has given us a modern, homogenous and precise geodetic basis which for most purposes can be considered error free. </a:t>
            </a:r>
            <a:endParaRPr lang="en-US" altLang="nb-NO" dirty="0"/>
          </a:p>
        </p:txBody>
      </p:sp>
      <p:sp>
        <p:nvSpPr>
          <p:cNvPr id="167940" name="TextBox 3"/>
          <p:cNvSpPr txBox="1">
            <a:spLocks noChangeArrowheads="1"/>
          </p:cNvSpPr>
          <p:nvPr/>
        </p:nvSpPr>
        <p:spPr bwMode="auto">
          <a:xfrm>
            <a:off x="1663700" y="6413500"/>
            <a:ext cx="9253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nn-NO" altLang="nb-NO" sz="1600" dirty="0">
                <a:hlinkClick r:id="rId2"/>
              </a:rPr>
              <a:t>https://www.kartverket.no/globalassets/til-lands/euref89_ntm_beskrivelse.pdf</a:t>
            </a:r>
            <a:r>
              <a:rPr lang="nn-NO" altLang="nb-NO" sz="1600" dirty="0"/>
              <a:t> (in Norwegian)</a:t>
            </a:r>
          </a:p>
        </p:txBody>
      </p:sp>
      <p:pic>
        <p:nvPicPr>
          <p:cNvPr id="1679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8" y="3212976"/>
            <a:ext cx="8253412" cy="1368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76536" y="4724548"/>
            <a:ext cx="11064079" cy="5677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n-NO"/>
          </a:p>
        </p:txBody>
      </p:sp>
    </p:spTree>
    <p:extLst>
      <p:ext uri="{BB962C8B-B14F-4D97-AF65-F5344CB8AC3E}">
        <p14:creationId xmlns:p14="http://schemas.microsoft.com/office/powerpoint/2010/main" val="29622942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D:\UNIS\2012\Slides\SatSurv-01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87" y="289881"/>
            <a:ext cx="4245316" cy="2700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700462" y="2745853"/>
            <a:ext cx="4791075" cy="852488"/>
          </a:xfr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chor="ctr">
            <a:normAutofit fontScale="90000"/>
          </a:bodyPr>
          <a:lstStyle/>
          <a:p>
            <a:r>
              <a:rPr lang="nb-NO" dirty="0" err="1" smtClean="0"/>
              <a:t>Height</a:t>
            </a:r>
            <a:r>
              <a:rPr lang="nb-NO" dirty="0" smtClean="0"/>
              <a:t> systems</a:t>
            </a:r>
            <a:endParaRPr lang="en-US" dirty="0"/>
          </a:p>
        </p:txBody>
      </p:sp>
      <p:sp>
        <p:nvSpPr>
          <p:cNvPr id="3" name="Subtitle 2"/>
          <p:cNvSpPr>
            <a:spLocks noGrp="1"/>
          </p:cNvSpPr>
          <p:nvPr>
            <p:ph type="subTitle" idx="1"/>
          </p:nvPr>
        </p:nvSpPr>
        <p:spPr>
          <a:xfrm>
            <a:off x="5324474" y="3776997"/>
            <a:ext cx="1543050" cy="417512"/>
          </a:xfrm>
        </p:spPr>
        <p:style>
          <a:lnRef idx="0">
            <a:schemeClr val="accent5"/>
          </a:lnRef>
          <a:fillRef idx="3">
            <a:schemeClr val="accent5"/>
          </a:fillRef>
          <a:effectRef idx="3">
            <a:schemeClr val="accent5"/>
          </a:effectRef>
          <a:fontRef idx="minor">
            <a:schemeClr val="lt1"/>
          </a:fontRef>
        </p:style>
        <p:txBody>
          <a:bodyPr anchor="ctr">
            <a:normAutofit lnSpcReduction="10000"/>
          </a:bodyPr>
          <a:lstStyle/>
          <a:p>
            <a:r>
              <a:rPr lang="nb-NO" dirty="0" err="1" smtClean="0"/>
              <a:t>Next</a:t>
            </a:r>
            <a:r>
              <a:rPr lang="nb-NO" dirty="0" smtClean="0"/>
              <a:t> time</a:t>
            </a:r>
            <a:endParaRPr lang="en-US" dirty="0"/>
          </a:p>
        </p:txBody>
      </p:sp>
      <p:pic>
        <p:nvPicPr>
          <p:cNvPr id="4" name="Picture 3"/>
          <p:cNvPicPr>
            <a:picLocks noChangeAspect="1"/>
          </p:cNvPicPr>
          <p:nvPr/>
        </p:nvPicPr>
        <p:blipFill>
          <a:blip r:embed="rId3"/>
          <a:stretch>
            <a:fillRect/>
          </a:stretch>
        </p:blipFill>
        <p:spPr>
          <a:xfrm>
            <a:off x="175387" y="4206938"/>
            <a:ext cx="4549014" cy="258009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354" y="385624"/>
            <a:ext cx="3543672" cy="2181573"/>
          </a:xfrm>
          <a:prstGeom prst="rect">
            <a:avLst/>
          </a:prstGeom>
        </p:spPr>
      </p:pic>
      <p:pic>
        <p:nvPicPr>
          <p:cNvPr id="12290" name="Picture 2" descr="https://lh7-rt.googleusercontent.com/slidesz/AGV_vUds913fIb_UaGZbkIJGQo1IAYKXsad2NKBUsWFwpHIZ63-oRwD1kZNTQNGIB9HHDmVcQW65WmaLWr7Tg2dSuHSeEUd_of2nt-FI6xO6MfWEx0I48LYAh7zTY7yAJM0EHmBC7S8rZg=s2048?key=Fprb5PfeM8D4_KI9cG-bqmB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3862" y="4098633"/>
            <a:ext cx="4139438" cy="231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8588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682518" y="314451"/>
            <a:ext cx="10826965" cy="6229100"/>
          </a:xfrm>
          <a:prstGeom prst="rect">
            <a:avLst/>
          </a:prstGeom>
          <a:noFill/>
          <a:ln>
            <a:noFill/>
          </a:ln>
        </p:spPr>
      </p:pic>
      <p:sp>
        <p:nvSpPr>
          <p:cNvPr id="78" name="Google Shape;78;p17"/>
          <p:cNvSpPr/>
          <p:nvPr/>
        </p:nvSpPr>
        <p:spPr>
          <a:xfrm>
            <a:off x="4445333" y="3664951"/>
            <a:ext cx="2736517" cy="1093600"/>
          </a:xfrm>
          <a:prstGeom prst="rect">
            <a:avLst/>
          </a:prstGeom>
          <a:noFill/>
          <a:ln w="152400"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79" name="Google Shape;79;p17"/>
          <p:cNvSpPr/>
          <p:nvPr/>
        </p:nvSpPr>
        <p:spPr>
          <a:xfrm>
            <a:off x="228133" y="248300"/>
            <a:ext cx="2751200" cy="1892400"/>
          </a:xfrm>
          <a:prstGeom prst="ellipse">
            <a:avLst/>
          </a:prstGeom>
          <a:noFill/>
          <a:ln w="762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cxnSp>
        <p:nvCxnSpPr>
          <p:cNvPr id="80" name="Google Shape;80;p17"/>
          <p:cNvCxnSpPr/>
          <p:nvPr/>
        </p:nvCxnSpPr>
        <p:spPr>
          <a:xfrm rot="10800000">
            <a:off x="1979400" y="2134000"/>
            <a:ext cx="550400" cy="1550000"/>
          </a:xfrm>
          <a:prstGeom prst="straightConnector1">
            <a:avLst/>
          </a:prstGeom>
          <a:noFill/>
          <a:ln w="76200" cap="flat" cmpd="sng">
            <a:solidFill>
              <a:srgbClr val="FF0000"/>
            </a:solidFill>
            <a:prstDash val="solid"/>
            <a:round/>
            <a:headEnd type="none" w="med" len="med"/>
            <a:tailEnd type="triangle" w="med" len="med"/>
          </a:ln>
        </p:spPr>
      </p:cxnSp>
      <p:sp>
        <p:nvSpPr>
          <p:cNvPr id="6" name="Rectangle 5"/>
          <p:cNvSpPr/>
          <p:nvPr/>
        </p:nvSpPr>
        <p:spPr>
          <a:xfrm>
            <a:off x="10374053" y="766347"/>
            <a:ext cx="1262060" cy="646331"/>
          </a:xfrm>
          <a:prstGeom prst="rect">
            <a:avLst/>
          </a:prstGeom>
        </p:spPr>
        <p:txBody>
          <a:bodyPr wrap="square">
            <a:spAutoFit/>
          </a:bodyPr>
          <a:lstStyle/>
          <a:p>
            <a:r>
              <a:rPr lang="en-US" sz="3600" b="1" dirty="0" smtClean="0">
                <a:solidFill>
                  <a:srgbClr val="FF0000"/>
                </a:solidFill>
              </a:rPr>
              <a:t>N,E,</a:t>
            </a:r>
            <a:r>
              <a:rPr lang="en-US" sz="3600" b="1" dirty="0" smtClean="0">
                <a:solidFill>
                  <a:srgbClr val="062FFE"/>
                </a:solidFill>
              </a:rPr>
              <a:t>H</a:t>
            </a:r>
            <a:endParaRPr lang="nb-NO" sz="3600" dirty="0">
              <a:solidFill>
                <a:srgbClr val="062FFE"/>
              </a:solidFill>
            </a:endParaRPr>
          </a:p>
        </p:txBody>
      </p:sp>
    </p:spTree>
    <p:extLst>
      <p:ext uri="{BB962C8B-B14F-4D97-AF65-F5344CB8AC3E}">
        <p14:creationId xmlns:p14="http://schemas.microsoft.com/office/powerpoint/2010/main" val="2182535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Box 2"/>
          <p:cNvSpPr txBox="1">
            <a:spLocks noChangeArrowheads="1"/>
          </p:cNvSpPr>
          <p:nvPr/>
        </p:nvSpPr>
        <p:spPr bwMode="auto">
          <a:xfrm>
            <a:off x="117391" y="862589"/>
            <a:ext cx="5762585"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1800" dirty="0" err="1" smtClean="0">
                <a:latin typeface="Arial" panose="020B0604020202020204" pitchFamily="34" charset="0"/>
              </a:rPr>
              <a:t>Picard’s</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measurments</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assumed</a:t>
            </a:r>
            <a:r>
              <a:rPr lang="nb-NO" altLang="nb-NO" sz="1800" dirty="0" smtClean="0">
                <a:latin typeface="Arial" panose="020B0604020202020204" pitchFamily="34" charset="0"/>
              </a:rPr>
              <a:t> a </a:t>
            </a:r>
            <a:r>
              <a:rPr lang="nb-NO" altLang="nb-NO" sz="1800" dirty="0" err="1" smtClean="0">
                <a:latin typeface="Arial" panose="020B0604020202020204" pitchFamily="34" charset="0"/>
              </a:rPr>
              <a:t>spherical</a:t>
            </a:r>
            <a:r>
              <a:rPr lang="nb-NO" altLang="nb-NO" sz="1800" dirty="0" smtClean="0">
                <a:latin typeface="Arial" panose="020B0604020202020204" pitchFamily="34" charset="0"/>
              </a:rPr>
              <a:t> Earth,</a:t>
            </a:r>
          </a:p>
          <a:p>
            <a:pPr eaLnBrk="1" hangingPunct="1">
              <a:spcBef>
                <a:spcPct val="0"/>
              </a:spcBef>
              <a:buFontTx/>
              <a:buNone/>
            </a:pPr>
            <a:endParaRPr lang="nb-NO" altLang="nb-NO" sz="1800" dirty="0" smtClean="0">
              <a:latin typeface="Arial" panose="020B0604020202020204" pitchFamily="34" charset="0"/>
            </a:endParaRPr>
          </a:p>
          <a:p>
            <a:pPr eaLnBrk="1" hangingPunct="1">
              <a:spcBef>
                <a:spcPct val="0"/>
              </a:spcBef>
              <a:buFontTx/>
              <a:buNone/>
            </a:pPr>
            <a:r>
              <a:rPr lang="nb-NO" altLang="nb-NO" sz="1800" dirty="0" err="1" smtClean="0">
                <a:latin typeface="Arial" panose="020B0604020202020204" pitchFamily="34" charset="0"/>
              </a:rPr>
              <a:t>Oddities</a:t>
            </a:r>
            <a:r>
              <a:rPr lang="nb-NO" altLang="nb-NO" sz="1800" dirty="0" smtClean="0">
                <a:latin typeface="Arial" panose="020B0604020202020204" pitchFamily="34" charset="0"/>
              </a:rPr>
              <a:t> in </a:t>
            </a:r>
            <a:r>
              <a:rPr lang="nb-NO" altLang="nb-NO" sz="1800" dirty="0" err="1" smtClean="0">
                <a:latin typeface="Arial" panose="020B0604020202020204" pitchFamily="34" charset="0"/>
              </a:rPr>
              <a:t>clock</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calibration</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hinted</a:t>
            </a:r>
            <a:r>
              <a:rPr lang="nb-NO" altLang="nb-NO" sz="1800" dirty="0" smtClean="0">
                <a:latin typeface="Arial" panose="020B0604020202020204" pitchFamily="34" charset="0"/>
              </a:rPr>
              <a:t> at non-stable </a:t>
            </a:r>
            <a:r>
              <a:rPr lang="nb-NO" altLang="nb-NO" sz="1800" dirty="0" err="1" smtClean="0">
                <a:latin typeface="Arial" panose="020B0604020202020204" pitchFamily="34" charset="0"/>
              </a:rPr>
              <a:t>gravity</a:t>
            </a:r>
            <a:r>
              <a:rPr lang="nb-NO" altLang="nb-NO" sz="1800" dirty="0" smtClean="0">
                <a:latin typeface="Arial" panose="020B0604020202020204" pitchFamily="34" charset="0"/>
              </a:rPr>
              <a:t> at </a:t>
            </a:r>
            <a:r>
              <a:rPr lang="nb-NO" altLang="nb-NO" sz="1800" dirty="0" err="1" smtClean="0">
                <a:latin typeface="Arial" panose="020B0604020202020204" pitchFamily="34" charset="0"/>
              </a:rPr>
              <a:t>sea</a:t>
            </a:r>
            <a:r>
              <a:rPr lang="nb-NO" altLang="nb-NO" sz="1800" dirty="0" smtClean="0">
                <a:latin typeface="Arial" panose="020B0604020202020204" pitchFamily="34" charset="0"/>
              </a:rPr>
              <a:t> </a:t>
            </a:r>
            <a:r>
              <a:rPr lang="nb-NO" altLang="nb-NO" sz="1800" dirty="0" err="1" smtClean="0">
                <a:latin typeface="Arial" panose="020B0604020202020204" pitchFamily="34" charset="0"/>
              </a:rPr>
              <a:t>level</a:t>
            </a:r>
            <a:r>
              <a:rPr lang="nb-NO" altLang="nb-NO" sz="1800" dirty="0" smtClean="0">
                <a:latin typeface="Arial" panose="020B0604020202020204" pitchFamily="34" charset="0"/>
              </a:rPr>
              <a:t>. </a:t>
            </a:r>
          </a:p>
          <a:p>
            <a:pPr eaLnBrk="1" hangingPunct="1">
              <a:spcBef>
                <a:spcPct val="0"/>
              </a:spcBef>
              <a:buFontTx/>
              <a:buNone/>
            </a:pPr>
            <a:endParaRPr lang="nb-NO" altLang="nb-NO" sz="1800" dirty="0" smtClean="0">
              <a:latin typeface="Arial" panose="020B0604020202020204" pitchFamily="34" charset="0"/>
            </a:endParaRPr>
          </a:p>
          <a:p>
            <a:pPr eaLnBrk="1" hangingPunct="1">
              <a:spcBef>
                <a:spcPct val="0"/>
              </a:spcBef>
              <a:buFontTx/>
              <a:buNone/>
            </a:pPr>
            <a:r>
              <a:rPr lang="nb-NO" altLang="nb-NO" sz="1800" dirty="0" smtClean="0">
                <a:latin typeface="Arial" panose="020B0604020202020204" pitchFamily="34" charset="0"/>
              </a:rPr>
              <a:t>New </a:t>
            </a:r>
            <a:r>
              <a:rPr lang="nb-NO" altLang="nb-NO" sz="1800" dirty="0" err="1" smtClean="0">
                <a:latin typeface="Arial" panose="020B0604020202020204" pitchFamily="34" charset="0"/>
              </a:rPr>
              <a:t>measurments</a:t>
            </a:r>
            <a:r>
              <a:rPr lang="nb-NO" altLang="nb-NO" sz="1800" dirty="0" smtClean="0">
                <a:latin typeface="Arial" panose="020B0604020202020204" pitchFamily="34" charset="0"/>
              </a:rPr>
              <a:t> by </a:t>
            </a:r>
            <a:r>
              <a:rPr lang="nb-NO" altLang="nb-NO" sz="1800" dirty="0" err="1" smtClean="0">
                <a:latin typeface="Arial" panose="020B0604020202020204" pitchFamily="34" charset="0"/>
              </a:rPr>
              <a:t>Cassini</a:t>
            </a:r>
            <a:r>
              <a:rPr lang="nb-NO" altLang="nb-NO" sz="1800" dirty="0" smtClean="0">
                <a:latin typeface="Arial" panose="020B0604020202020204" pitchFamily="34" charset="0"/>
              </a:rPr>
              <a:t> and La Hire in Northern and Southern France gave different </a:t>
            </a:r>
            <a:r>
              <a:rPr lang="nb-NO" altLang="nb-NO" sz="1800" dirty="0" err="1" smtClean="0">
                <a:latin typeface="Arial" panose="020B0604020202020204" pitchFamily="34" charset="0"/>
              </a:rPr>
              <a:t>measurments</a:t>
            </a:r>
            <a:r>
              <a:rPr lang="nb-NO" altLang="nb-NO" sz="1800" dirty="0" smtClean="0">
                <a:latin typeface="Arial" panose="020B0604020202020204" pitchFamily="34" charset="0"/>
              </a:rPr>
              <a:t>.</a:t>
            </a:r>
          </a:p>
          <a:p>
            <a:pPr eaLnBrk="1" hangingPunct="1">
              <a:spcBef>
                <a:spcPct val="0"/>
              </a:spcBef>
              <a:buFontTx/>
              <a:buNone/>
            </a:pPr>
            <a:endParaRPr lang="nb-NO" altLang="nb-NO" sz="1800" dirty="0">
              <a:latin typeface="Arial" panose="020B0604020202020204" pitchFamily="34" charset="0"/>
            </a:endParaRPr>
          </a:p>
          <a:p>
            <a:pPr eaLnBrk="1" hangingPunct="1">
              <a:spcBef>
                <a:spcPct val="0"/>
              </a:spcBef>
              <a:buFontTx/>
              <a:buNone/>
            </a:pPr>
            <a:r>
              <a:rPr lang="nb-NO" altLang="nb-NO" sz="1800" dirty="0" smtClean="0">
                <a:latin typeface="Consolas" panose="020B0609020204030204" pitchFamily="49" charset="0"/>
              </a:rPr>
              <a:t>North: </a:t>
            </a:r>
            <a:r>
              <a:rPr lang="en-US" altLang="nb-NO" sz="1800" dirty="0">
                <a:latin typeface="Consolas" panose="020B0609020204030204" pitchFamily="49" charset="0"/>
              </a:rPr>
              <a:t>56,960 </a:t>
            </a:r>
            <a:r>
              <a:rPr lang="en-US" altLang="nb-NO" sz="1800" dirty="0" err="1">
                <a:latin typeface="Consolas" panose="020B0609020204030204" pitchFamily="49" charset="0"/>
              </a:rPr>
              <a:t>toises</a:t>
            </a:r>
            <a:r>
              <a:rPr lang="en-US" altLang="nb-NO" sz="1800" dirty="0">
                <a:latin typeface="Consolas" panose="020B0609020204030204" pitchFamily="49" charset="0"/>
              </a:rPr>
              <a:t> </a:t>
            </a:r>
            <a:r>
              <a:rPr lang="en-US" altLang="nb-NO" sz="1800" dirty="0" smtClean="0">
                <a:latin typeface="Consolas" panose="020B0609020204030204" pitchFamily="49" charset="0"/>
              </a:rPr>
              <a:t>per degree</a:t>
            </a:r>
          </a:p>
          <a:p>
            <a:pPr eaLnBrk="1" hangingPunct="1">
              <a:spcBef>
                <a:spcPct val="0"/>
              </a:spcBef>
              <a:buFontTx/>
              <a:buNone/>
            </a:pPr>
            <a:r>
              <a:rPr lang="nb-NO" altLang="nb-NO" sz="1800" dirty="0" smtClean="0">
                <a:latin typeface="Consolas" panose="020B0609020204030204" pitchFamily="49" charset="0"/>
              </a:rPr>
              <a:t>South</a:t>
            </a:r>
            <a:r>
              <a:rPr lang="nb-NO" altLang="nb-NO" sz="1800" dirty="0">
                <a:latin typeface="Consolas" panose="020B0609020204030204" pitchFamily="49" charset="0"/>
              </a:rPr>
              <a:t>: 57,097 </a:t>
            </a:r>
            <a:r>
              <a:rPr lang="nb-NO" altLang="nb-NO" sz="1800" dirty="0" err="1" smtClean="0">
                <a:latin typeface="Consolas" panose="020B0609020204030204" pitchFamily="49" charset="0"/>
              </a:rPr>
              <a:t>toises</a:t>
            </a:r>
            <a:r>
              <a:rPr lang="nb-NO" altLang="nb-NO" sz="1800" dirty="0" smtClean="0">
                <a:latin typeface="Consolas" panose="020B0609020204030204" pitchFamily="49" charset="0"/>
              </a:rPr>
              <a:t> per </a:t>
            </a:r>
            <a:r>
              <a:rPr lang="nb-NO" altLang="nb-NO" sz="1800" dirty="0" err="1" smtClean="0">
                <a:latin typeface="Consolas" panose="020B0609020204030204" pitchFamily="49" charset="0"/>
              </a:rPr>
              <a:t>degree</a:t>
            </a:r>
            <a:endParaRPr lang="nb-NO" altLang="nb-NO" sz="1800" dirty="0" smtClean="0">
              <a:latin typeface="Consolas" panose="020B0609020204030204" pitchFamily="49" charset="0"/>
            </a:endParaRPr>
          </a:p>
          <a:p>
            <a:pPr marL="285750" indent="-285750" eaLnBrk="1" hangingPunct="1">
              <a:spcBef>
                <a:spcPct val="0"/>
              </a:spcBef>
              <a:buFont typeface="Wingdings" panose="05000000000000000000" pitchFamily="2" charset="2"/>
              <a:buChar char="à"/>
            </a:pPr>
            <a:r>
              <a:rPr lang="nb-NO" altLang="nb-NO" sz="1800" dirty="0" smtClean="0">
                <a:latin typeface="Consolas" panose="020B0609020204030204" pitchFamily="49" charset="0"/>
                <a:sym typeface="Wingdings" panose="05000000000000000000" pitchFamily="2" charset="2"/>
              </a:rPr>
              <a:t>A </a:t>
            </a:r>
            <a:r>
              <a:rPr lang="nb-NO" altLang="nb-NO" sz="1800" dirty="0" err="1" smtClean="0">
                <a:latin typeface="Consolas" panose="020B0609020204030204" pitchFamily="49" charset="0"/>
                <a:sym typeface="Wingdings" panose="05000000000000000000" pitchFamily="2" charset="2"/>
              </a:rPr>
              <a:t>degree</a:t>
            </a:r>
            <a:r>
              <a:rPr lang="nb-NO" altLang="nb-NO" sz="1800" dirty="0" smtClean="0">
                <a:latin typeface="Consolas" panose="020B0609020204030204" pitchFamily="49" charset="0"/>
                <a:sym typeface="Wingdings" panose="05000000000000000000" pitchFamily="2" charset="2"/>
              </a:rPr>
              <a:t> is longer </a:t>
            </a:r>
            <a:r>
              <a:rPr lang="nb-NO" altLang="nb-NO" sz="1800" dirty="0" err="1" smtClean="0">
                <a:latin typeface="Consolas" panose="020B0609020204030204" pitchFamily="49" charset="0"/>
                <a:sym typeface="Wingdings" panose="05000000000000000000" pitchFamily="2" charset="2"/>
              </a:rPr>
              <a:t>further</a:t>
            </a:r>
            <a:r>
              <a:rPr lang="nb-NO" altLang="nb-NO" sz="1800" dirty="0" smtClean="0">
                <a:latin typeface="Consolas" panose="020B0609020204030204" pitchFamily="49" charset="0"/>
                <a:sym typeface="Wingdings" panose="05000000000000000000" pitchFamily="2" charset="2"/>
              </a:rPr>
              <a:t> </a:t>
            </a:r>
            <a:r>
              <a:rPr lang="nb-NO" altLang="nb-NO" sz="1800" dirty="0" err="1" smtClean="0">
                <a:latin typeface="Consolas" panose="020B0609020204030204" pitchFamily="49" charset="0"/>
                <a:sym typeface="Wingdings" panose="05000000000000000000" pitchFamily="2" charset="2"/>
              </a:rPr>
              <a:t>south</a:t>
            </a:r>
            <a:r>
              <a:rPr lang="nb-NO" altLang="nb-NO" sz="1800" dirty="0" smtClean="0">
                <a:latin typeface="Consolas" panose="020B0609020204030204" pitchFamily="49" charset="0"/>
                <a:sym typeface="Wingdings" panose="05000000000000000000" pitchFamily="2" charset="2"/>
              </a:rPr>
              <a:t>?</a:t>
            </a:r>
          </a:p>
          <a:p>
            <a:pPr eaLnBrk="1" hangingPunct="1">
              <a:spcBef>
                <a:spcPct val="0"/>
              </a:spcBef>
              <a:buNone/>
            </a:pPr>
            <a:endParaRPr lang="nb-NO" altLang="nb-NO" sz="1800" dirty="0">
              <a:latin typeface="Consolas" panose="020B0609020204030204" pitchFamily="49" charset="0"/>
            </a:endParaRPr>
          </a:p>
          <a:p>
            <a:pPr marL="285750" indent="-285750" eaLnBrk="1" hangingPunct="1">
              <a:spcBef>
                <a:spcPct val="0"/>
              </a:spcBef>
              <a:buFont typeface="Wingdings" panose="05000000000000000000" pitchFamily="2" charset="2"/>
              <a:buChar char="à"/>
            </a:pPr>
            <a:endParaRPr lang="nb-NO" altLang="nb-NO" sz="1800" dirty="0">
              <a:latin typeface="Consolas" panose="020B0609020204030204" pitchFamily="49" charset="0"/>
            </a:endParaRPr>
          </a:p>
          <a:p>
            <a:pPr eaLnBrk="1" hangingPunct="1">
              <a:spcBef>
                <a:spcPct val="0"/>
              </a:spcBef>
              <a:buNone/>
            </a:pPr>
            <a:endParaRPr lang="nb-NO" altLang="nb-NO" sz="1800" dirty="0" smtClean="0">
              <a:latin typeface="Consolas" panose="020B0609020204030204" pitchFamily="49" charset="0"/>
            </a:endParaRPr>
          </a:p>
        </p:txBody>
      </p:sp>
      <p:sp>
        <p:nvSpPr>
          <p:cNvPr id="6" name="TextBox 2"/>
          <p:cNvSpPr txBox="1">
            <a:spLocks noChangeArrowheads="1"/>
          </p:cNvSpPr>
          <p:nvPr/>
        </p:nvSpPr>
        <p:spPr bwMode="auto">
          <a:xfrm>
            <a:off x="117391" y="293837"/>
            <a:ext cx="3818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nb-NO" altLang="nb-NO" sz="2800" b="1" dirty="0" smtClean="0">
                <a:latin typeface="Arial" panose="020B0604020202020204" pitchFamily="34" charset="0"/>
              </a:rPr>
              <a:t>Shape </a:t>
            </a:r>
            <a:r>
              <a:rPr lang="nb-NO" altLang="nb-NO" sz="2800" b="1" dirty="0" err="1" smtClean="0">
                <a:latin typeface="Arial" panose="020B0604020202020204" pitchFamily="34" charset="0"/>
              </a:rPr>
              <a:t>of</a:t>
            </a:r>
            <a:r>
              <a:rPr lang="nb-NO" altLang="nb-NO" sz="2800" b="1" dirty="0" smtClean="0">
                <a:latin typeface="Arial" panose="020B0604020202020204" pitchFamily="34" charset="0"/>
              </a:rPr>
              <a:t> </a:t>
            </a:r>
            <a:r>
              <a:rPr lang="nb-NO" altLang="nb-NO" sz="2800" b="1" dirty="0" err="1" smtClean="0">
                <a:latin typeface="Arial" panose="020B0604020202020204" pitchFamily="34" charset="0"/>
              </a:rPr>
              <a:t>the</a:t>
            </a:r>
            <a:r>
              <a:rPr lang="nb-NO" altLang="nb-NO" sz="2800" b="1" dirty="0" smtClean="0">
                <a:latin typeface="Arial" panose="020B0604020202020204" pitchFamily="34" charset="0"/>
              </a:rPr>
              <a:t> Earth</a:t>
            </a:r>
          </a:p>
        </p:txBody>
      </p:sp>
      <p:pic>
        <p:nvPicPr>
          <p:cNvPr id="4106" name="Picture 10" descr="https://upload.wikimedia.org/wikipedia/commons/thumb/3/3f/M%C3%A9ridienne_de_Paris.jpg/821px-M%C3%A9ridienne_de_Par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976" y="404664"/>
            <a:ext cx="6312024" cy="590454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1664" y="4127064"/>
            <a:ext cx="2005813" cy="254111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s://upload.wikimedia.org/wikipedia/commons/thumb/8/8c/Philippe_de_La_Hire_%281640-1719%29.jpg/220px-Philippe_de_La_Hire_%281640-1719%2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91" y="4120615"/>
            <a:ext cx="1767311" cy="24340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96000" y="6165304"/>
            <a:ext cx="6096000" cy="646331"/>
          </a:xfrm>
          <a:prstGeom prst="rect">
            <a:avLst/>
          </a:prstGeom>
        </p:spPr>
        <p:txBody>
          <a:bodyPr>
            <a:spAutoFit/>
          </a:bodyPr>
          <a:lstStyle/>
          <a:p>
            <a:pPr eaLnBrk="1" hangingPunct="1"/>
            <a:r>
              <a:rPr lang="en-US" altLang="nb-NO" dirty="0">
                <a:latin typeface="Consolas" panose="020B0609020204030204" pitchFamily="49" charset="0"/>
              </a:rPr>
              <a:t>Map of France in 1720 with the Paris meridian from Dunkirk to Perpignan</a:t>
            </a:r>
          </a:p>
        </p:txBody>
      </p:sp>
    </p:spTree>
    <p:extLst>
      <p:ext uri="{BB962C8B-B14F-4D97-AF65-F5344CB8AC3E}">
        <p14:creationId xmlns:p14="http://schemas.microsoft.com/office/powerpoint/2010/main" val="19693666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b0ecd0d5-6707-444e-a7e6-b6518776346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976EADBC1947554FB2DDD53F869BCA91" ma:contentTypeVersion="16" ma:contentTypeDescription="Opprett et nytt dokument." ma:contentTypeScope="" ma:versionID="70cac32cf19e10821c063d7c0d4d2545">
  <xsd:schema xmlns:xsd="http://www.w3.org/2001/XMLSchema" xmlns:xs="http://www.w3.org/2001/XMLSchema" xmlns:p="http://schemas.microsoft.com/office/2006/metadata/properties" xmlns:ns3="baf2b3f2-78a7-42ad-a20a-0ca81e802eeb" xmlns:ns4="b0ecd0d5-6707-444e-a7e6-b65187763462" targetNamespace="http://schemas.microsoft.com/office/2006/metadata/properties" ma:root="true" ma:fieldsID="2750e43fb403c39de24e7c4f50e4f8c5" ns3:_="" ns4:_="">
    <xsd:import namespace="baf2b3f2-78a7-42ad-a20a-0ca81e802eeb"/>
    <xsd:import namespace="b0ecd0d5-6707-444e-a7e6-b6518776346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LengthInSeconds" minOccurs="0"/>
                <xsd:element ref="ns4:MediaServiceDateTaken" minOccurs="0"/>
                <xsd:element ref="ns4:MediaServiceLocation"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f2b3f2-78a7-42ad-a20a-0ca81e802eeb" elementFormDefault="qualified">
    <xsd:import namespace="http://schemas.microsoft.com/office/2006/documentManagement/types"/>
    <xsd:import namespace="http://schemas.microsoft.com/office/infopath/2007/PartnerControls"/>
    <xsd:element name="SharedWithUsers" ma:index="8"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ingsdetaljer" ma:internalName="SharedWithDetails" ma:readOnly="true">
      <xsd:simpleType>
        <xsd:restriction base="dms:Note">
          <xsd:maxLength value="255"/>
        </xsd:restriction>
      </xsd:simpleType>
    </xsd:element>
    <xsd:element name="SharingHintHash" ma:index="10" nillable="true" ma:displayName="Hash for deling av tips"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cd0d5-6707-444e-a7e6-b6518776346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6BD604-25A9-47A5-B877-86D7B48E0984}">
  <ds:schemaRefs>
    <ds:schemaRef ds:uri="http://schemas.microsoft.com/sharepoint/v3/contenttype/forms"/>
  </ds:schemaRefs>
</ds:datastoreItem>
</file>

<file path=customXml/itemProps2.xml><?xml version="1.0" encoding="utf-8"?>
<ds:datastoreItem xmlns:ds="http://schemas.openxmlformats.org/officeDocument/2006/customXml" ds:itemID="{2D9BD9D3-A24B-41A6-9C2C-802331CA28F2}">
  <ds:schemaRefs>
    <ds:schemaRef ds:uri="http://schemas.openxmlformats.org/package/2006/metadata/core-properties"/>
    <ds:schemaRef ds:uri="http://schemas.microsoft.com/office/2006/documentManagement/types"/>
    <ds:schemaRef ds:uri="baf2b3f2-78a7-42ad-a20a-0ca81e802eeb"/>
    <ds:schemaRef ds:uri="http://purl.org/dc/elements/1.1/"/>
    <ds:schemaRef ds:uri="http://schemas.microsoft.com/office/2006/metadata/properties"/>
    <ds:schemaRef ds:uri="http://schemas.microsoft.com/office/infopath/2007/PartnerControls"/>
    <ds:schemaRef ds:uri="http://purl.org/dc/terms/"/>
    <ds:schemaRef ds:uri="b0ecd0d5-6707-444e-a7e6-b65187763462"/>
    <ds:schemaRef ds:uri="http://www.w3.org/XML/1998/namespace"/>
    <ds:schemaRef ds:uri="http://purl.org/dc/dcmitype/"/>
  </ds:schemaRefs>
</ds:datastoreItem>
</file>

<file path=customXml/itemProps3.xml><?xml version="1.0" encoding="utf-8"?>
<ds:datastoreItem xmlns:ds="http://schemas.openxmlformats.org/officeDocument/2006/customXml" ds:itemID="{83E680D3-1193-4065-91E8-1E33CC676C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f2b3f2-78a7-42ad-a20a-0ca81e802eeb"/>
    <ds:schemaRef ds:uri="b0ecd0d5-6707-444e-a7e6-b6518776346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8718</TotalTime>
  <Words>4922</Words>
  <Application>Microsoft Office PowerPoint</Application>
  <PresentationFormat>Widescreen</PresentationFormat>
  <Paragraphs>722</Paragraphs>
  <Slides>82</Slides>
  <Notes>32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4" baseType="lpstr">
      <vt:lpstr>Yu Gothic UI</vt:lpstr>
      <vt:lpstr>Arial</vt:lpstr>
      <vt:lpstr>Calibri</vt:lpstr>
      <vt:lpstr>Calibri Light</vt:lpstr>
      <vt:lpstr>Consolas</vt:lpstr>
      <vt:lpstr>Courier New</vt:lpstr>
      <vt:lpstr>Segoe UI</vt:lpstr>
      <vt:lpstr>Times New Roman</vt:lpstr>
      <vt:lpstr>Wingdings</vt:lpstr>
      <vt:lpstr>ヒラギノ角ゴ Pro W3</vt:lpstr>
      <vt:lpstr>Office Theme</vt:lpstr>
      <vt:lpstr>Image</vt:lpstr>
      <vt:lpstr>PowerPoint Presentation</vt:lpstr>
      <vt:lpstr>Maps don’t always strive to represent the land geometry</vt:lpstr>
      <vt:lpstr>PowerPoint Presentation</vt:lpstr>
      <vt:lpstr>PowerPoint Presentation</vt:lpstr>
      <vt:lpstr>Trying to make a map makes you quickly realize that the Earth is spherical…(or close to)</vt:lpstr>
      <vt:lpstr>…and that you need to know its size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system</vt:lpstr>
      <vt:lpstr>A digression…</vt:lpstr>
      <vt:lpstr>PowerPoint Presentation</vt:lpstr>
      <vt:lpstr>PowerPoint Presentation</vt:lpstr>
      <vt:lpstr>Reference Systems</vt:lpstr>
      <vt:lpstr>PowerPoint Presentation</vt:lpstr>
      <vt:lpstr>(Geodetic) Datum</vt:lpstr>
      <vt:lpstr>Kart over Oslo (N50)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Coordinate systems</vt:lpstr>
      <vt:lpstr>Different kinds of coordinate systems</vt:lpstr>
      <vt:lpstr>PowerPoint Presentation</vt:lpstr>
      <vt:lpstr>What is a Geodetic line?</vt:lpstr>
      <vt:lpstr>Normal section and geodetic line </vt:lpstr>
      <vt:lpstr>PowerPoint Presentation</vt:lpstr>
      <vt:lpstr>PowerPoint Presentation</vt:lpstr>
      <vt:lpstr>Basic Projection Techniques</vt:lpstr>
      <vt:lpstr>Azimuthal projections</vt:lpstr>
      <vt:lpstr>PowerPoint Presentation</vt:lpstr>
      <vt:lpstr>PowerPoint Presentation</vt:lpstr>
      <vt:lpstr>Conical projections</vt:lpstr>
      <vt:lpstr>Cylindrical projections</vt:lpstr>
      <vt:lpstr>Tangent vs Secant</vt:lpstr>
      <vt:lpstr>Standard vs Oblique vs Transverse Mercator</vt:lpstr>
      <vt:lpstr>PowerPoint Presentation</vt:lpstr>
      <vt:lpstr>PowerPoint Presentation</vt:lpstr>
      <vt:lpstr>PowerPoint Presentation</vt:lpstr>
      <vt:lpstr>PowerPoint Presentation</vt:lpstr>
      <vt:lpstr>Map projection - UTM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Height systems</vt:lpstr>
      <vt:lpstr>PowerPoint Presentation</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 Girod</dc:creator>
  <cp:lastModifiedBy>Luc Girod</cp:lastModifiedBy>
  <cp:revision>39</cp:revision>
  <dcterms:created xsi:type="dcterms:W3CDTF">2025-04-02T10:48:17Z</dcterms:created>
  <dcterms:modified xsi:type="dcterms:W3CDTF">2025-04-08T12:10:45Z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0x010100976EADBC1947554FB2DDD53F869BCA91</vt:lpwstr>
  </property>
</Properties>
</file>